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mp4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6" r:id="rId8"/>
    <p:sldMasterId id="2147483748" r:id="rId9"/>
    <p:sldMasterId id="2147483760" r:id="rId10"/>
    <p:sldMasterId id="2147483772" r:id="rId11"/>
  </p:sldMasterIdLst>
  <p:notesMasterIdLst>
    <p:notesMasterId r:id="rId45"/>
  </p:notesMasterIdLst>
  <p:handoutMasterIdLst>
    <p:handoutMasterId r:id="rId46"/>
  </p:handout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80" r:id="rId22"/>
    <p:sldId id="281" r:id="rId23"/>
    <p:sldId id="282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3" r:id="rId39"/>
    <p:sldId id="284" r:id="rId40"/>
    <p:sldId id="285" r:id="rId41"/>
    <p:sldId id="286" r:id="rId42"/>
    <p:sldId id="287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35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074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612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147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685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222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752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294" algn="l" defTabSz="45653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104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https://d.docs.live.net/25838115d79a14fd/Graduate%20School/Runtimes.od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https://d.docs.live.net/25838115d79a14fd/Graduate%20School/Runtimes.od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file:///C:\Users\ASR\Desktop\courses\CS8803\project\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file:///C:\Users\ASR\Desktop\courses\CS8803\project\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file:///C:\Users\ASR\Desktop\courses\CS8803\project\dat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file:///C:\Users\ASR\Desktop\courses\CS8803\project\dat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file:///C:\Users\ASR\Desktop\courses\CS8803\project\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Book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Book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Weak scaling (5k unknwns per proc)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Sheet1!$E$9</c:f>
              <c:strCache>
                <c:ptCount val="1"/>
                <c:pt idx="0">
                  <c:v>CG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Sheet1!$D$10:$D$12</c:f>
              <c:numCache>
                <c:formatCode>General</c:formatCode>
                <c:ptCount val="3"/>
                <c:pt idx="0">
                  <c:v>8.0</c:v>
                </c:pt>
                <c:pt idx="1">
                  <c:v>27.0</c:v>
                </c:pt>
                <c:pt idx="2">
                  <c:v>64.0</c:v>
                </c:pt>
              </c:numCache>
            </c:numRef>
          </c:xVal>
          <c:yVal>
            <c:numRef>
              <c:f>Sheet1!$E$10:$E$12</c:f>
              <c:numCache>
                <c:formatCode>General</c:formatCode>
                <c:ptCount val="3"/>
                <c:pt idx="0">
                  <c:v>15.35</c:v>
                </c:pt>
                <c:pt idx="1">
                  <c:v>16.07</c:v>
                </c:pt>
                <c:pt idx="2">
                  <c:v>80.66999999999998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Sheet1!$F$9</c:f>
              <c:strCache>
                <c:ptCount val="1"/>
                <c:pt idx="0">
                  <c:v>CG-MG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Sheet1!$D$10:$D$12</c:f>
              <c:numCache>
                <c:formatCode>General</c:formatCode>
                <c:ptCount val="3"/>
                <c:pt idx="0">
                  <c:v>8.0</c:v>
                </c:pt>
                <c:pt idx="1">
                  <c:v>27.0</c:v>
                </c:pt>
                <c:pt idx="2">
                  <c:v>64.0</c:v>
                </c:pt>
              </c:numCache>
            </c:numRef>
          </c:xVal>
          <c:yVal>
            <c:numRef>
              <c:f>Sheet1!$F$10:$F$12</c:f>
              <c:numCache>
                <c:formatCode>General</c:formatCode>
                <c:ptCount val="3"/>
                <c:pt idx="0">
                  <c:v>1.018</c:v>
                </c:pt>
                <c:pt idx="2">
                  <c:v>18.22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7116664"/>
        <c:axId val="-2147111144"/>
      </c:scatterChart>
      <c:valAx>
        <c:axId val="-2147116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Processors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7111144"/>
        <c:crosses val="autoZero"/>
        <c:crossBetween val="midCat"/>
      </c:valAx>
      <c:valAx>
        <c:axId val="-21471111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711666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Runtime for 50,000 Euler Iterations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MATLAB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</c:numCache>
            </c:numRef>
          </c:xVal>
          <c:yVal>
            <c:numRef>
              <c:f>Sheet1!$B$3:$B$6</c:f>
              <c:numCache>
                <c:formatCode>General</c:formatCode>
                <c:ptCount val="4"/>
                <c:pt idx="0">
                  <c:v>2093.17</c:v>
                </c:pt>
                <c:pt idx="1">
                  <c:v>1252.59</c:v>
                </c:pt>
                <c:pt idx="2">
                  <c:v>816.129</c:v>
                </c:pt>
                <c:pt idx="3">
                  <c:v>663.12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3A2-4C5B-8593-33F846482710}"/>
            </c:ext>
          </c:extLst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PETSC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</c:numCache>
            </c:numRef>
          </c:xVal>
          <c:yVal>
            <c:numRef>
              <c:f>Sheet1!$C$3:$C$6</c:f>
              <c:numCache>
                <c:formatCode>General</c:formatCode>
                <c:ptCount val="4"/>
                <c:pt idx="0">
                  <c:v>244.1</c:v>
                </c:pt>
                <c:pt idx="1">
                  <c:v>128.6</c:v>
                </c:pt>
                <c:pt idx="2">
                  <c:v>78.72</c:v>
                </c:pt>
                <c:pt idx="3">
                  <c:v>75.91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3A2-4C5B-8593-33F846482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872488"/>
        <c:axId val="-2105034648"/>
      </c:scatterChart>
      <c:scatterChart>
        <c:scatterStyle val="lineMarker"/>
        <c:varyColors val="0"/>
        <c:ser>
          <c:idx val="2"/>
          <c:order val="2"/>
          <c:tx>
            <c:v>Speedup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Sheet1!$A$3:$A$6</c:f>
              <c:numCache>
                <c:formatCode>General</c:formatCode>
                <c:ptCount val="4"/>
                <c:pt idx="0">
                  <c:v>1.0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</c:numCache>
            </c:numRef>
          </c:xVal>
          <c:yVal>
            <c:numRef>
              <c:f>Sheet1!$D$3:$D$6</c:f>
              <c:numCache>
                <c:formatCode>General</c:formatCode>
                <c:ptCount val="4"/>
                <c:pt idx="0">
                  <c:v>8.5750512085211</c:v>
                </c:pt>
                <c:pt idx="1">
                  <c:v>9.740202177293931</c:v>
                </c:pt>
                <c:pt idx="2">
                  <c:v>10.36749237804878</c:v>
                </c:pt>
                <c:pt idx="3">
                  <c:v>8.73560795679094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3A2-4C5B-8593-33F846482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897848"/>
        <c:axId val="-2104889096"/>
      </c:scatterChart>
      <c:valAx>
        <c:axId val="-2113872488"/>
        <c:scaling>
          <c:orientation val="minMax"/>
          <c:max val="6.0"/>
          <c:min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Threads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5034648"/>
        <c:crosses val="autoZero"/>
        <c:crossBetween val="midCat"/>
      </c:valAx>
      <c:valAx>
        <c:axId val="-2105034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Runtime (Seconds)</a:t>
                </a:r>
              </a:p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872488"/>
        <c:crosses val="autoZero"/>
        <c:crossBetween val="midCat"/>
      </c:valAx>
      <c:valAx>
        <c:axId val="-21048890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897848"/>
        <c:crosses val="max"/>
        <c:crossBetween val="midCat"/>
      </c:valAx>
      <c:valAx>
        <c:axId val="-2113897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04889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Parallel</a:t>
            </a:r>
            <a:r>
              <a:rPr lang="en-US" baseline="0"/>
              <a:t> Efficiency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Sheet1!$B$13</c:f>
              <c:strCache>
                <c:ptCount val="1"/>
                <c:pt idx="0">
                  <c:v>MATLAB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Sheet1!$A$14:$A$16</c:f>
              <c:numCache>
                <c:formatCode>General</c:formatCode>
                <c:ptCount val="3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</c:numCache>
            </c:numRef>
          </c:xVal>
          <c:yVal>
            <c:numRef>
              <c:f>Sheet1!$B$14:$B$16</c:f>
              <c:numCache>
                <c:formatCode>General</c:formatCode>
                <c:ptCount val="3"/>
                <c:pt idx="0">
                  <c:v>0.835536767817083</c:v>
                </c:pt>
                <c:pt idx="1">
                  <c:v>0.641188464078596</c:v>
                </c:pt>
                <c:pt idx="2">
                  <c:v>0.526091305746572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B6D-44D6-A52D-A335CD2C2896}"/>
            </c:ext>
          </c:extLst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PETSC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Sheet1!$A$14:$A$16</c:f>
              <c:numCache>
                <c:formatCode>General</c:formatCode>
                <c:ptCount val="3"/>
                <c:pt idx="0">
                  <c:v>2.0</c:v>
                </c:pt>
                <c:pt idx="1">
                  <c:v>4.0</c:v>
                </c:pt>
                <c:pt idx="2">
                  <c:v>6.0</c:v>
                </c:pt>
              </c:numCache>
            </c:numRef>
          </c:xVal>
          <c:yVal>
            <c:numRef>
              <c:f>Sheet1!$C$14:$C$16</c:f>
              <c:numCache>
                <c:formatCode>General</c:formatCode>
                <c:ptCount val="3"/>
                <c:pt idx="0">
                  <c:v>0.949066874027994</c:v>
                </c:pt>
                <c:pt idx="1">
                  <c:v>0.775215955284553</c:v>
                </c:pt>
                <c:pt idx="2">
                  <c:v>0.535941685329118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B6D-44D6-A52D-A335CD2C2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8194696"/>
        <c:axId val="-2104017992"/>
      </c:scatterChart>
      <c:valAx>
        <c:axId val="-2108194696"/>
        <c:scaling>
          <c:orientation val="minMax"/>
          <c:max val="6.0"/>
          <c:min val="2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</a:t>
                </a:r>
                <a:r>
                  <a:rPr lang="en-US" baseline="0"/>
                  <a:t> of Threads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4017992"/>
        <c:crosses val="autoZero"/>
        <c:crossBetween val="midCat"/>
      </c:valAx>
      <c:valAx>
        <c:axId val="-2104017992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Speedup/No.</a:t>
                </a:r>
                <a:r>
                  <a:rPr lang="en-US" baseline="0"/>
                  <a:t> Threads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194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Default</a:t>
            </a:r>
            <a:r>
              <a:rPr lang="en-US" baseline="0"/>
              <a:t> Options</a:t>
            </a:r>
            <a:endParaRPr lang="en-US"/>
          </a:p>
        </c:rich>
      </c:tx>
      <c:layout>
        <c:manualLayout>
          <c:xMode val="edge"/>
          <c:yMode val="edge"/>
          <c:x val="0.360687445319335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8342738407699"/>
          <c:y val="0.106018883056285"/>
          <c:w val="0.804886482939632"/>
          <c:h val="0.706866433362496"/>
        </c:manualLayout>
      </c:layout>
      <c:scatterChart>
        <c:scatterStyle val="lineMarker"/>
        <c:varyColors val="0"/>
        <c:ser>
          <c:idx val="2"/>
          <c:order val="0"/>
          <c:spPr>
            <a:ln w="38100" cap="rnd">
              <a:solidFill>
                <a:schemeClr val="accent1"/>
              </a:solidFill>
              <a:round/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Sheet1!$B$3:$B$5</c:f>
              <c:numCache>
                <c:formatCode>General</c:formatCode>
                <c:ptCount val="3"/>
                <c:pt idx="0">
                  <c:v>4.72</c:v>
                </c:pt>
                <c:pt idx="1">
                  <c:v>24.92</c:v>
                </c:pt>
                <c:pt idx="2">
                  <c:v>170.399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B9D-4384-B0B8-C76AB77970C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-2142690744"/>
        <c:axId val="-2108313720"/>
      </c:scatterChart>
      <c:valAx>
        <c:axId val="-2142690744"/>
        <c:scaling>
          <c:logBase val="10.0"/>
          <c:orientation val="minMax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Bodies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313720"/>
        <c:crosses val="autoZero"/>
        <c:crossBetween val="midCat"/>
      </c:valAx>
      <c:valAx>
        <c:axId val="-2108313720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2690744"/>
        <c:crosses val="autoZero"/>
        <c:crossBetween val="midCat"/>
      </c:valAx>
      <c:spPr>
        <a:noFill/>
        <a:ln w="25400">
          <a:solidFill>
            <a:schemeClr val="tx1"/>
          </a:solidFill>
        </a:ln>
        <a:effectLst>
          <a:outerShdw blurRad="50800" dist="63500" dir="4800000" sx="102000" sy="102000" algn="ctr" rotWithShape="0">
            <a:schemeClr val="bg1"/>
          </a:outerShdw>
        </a:effectLst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Without</a:t>
            </a:r>
            <a:r>
              <a:rPr lang="en-US" baseline="0" dirty="0"/>
              <a:t> Dual Tree Traversal</a:t>
            </a:r>
            <a:endParaRPr lang="en-US" dirty="0"/>
          </a:p>
        </c:rich>
      </c:tx>
      <c:layout>
        <c:manualLayout>
          <c:xMode val="edge"/>
          <c:yMode val="edge"/>
          <c:x val="0.2042058909303"/>
          <c:y val="0.0046294838145231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8342738407699"/>
          <c:y val="0.106018883056285"/>
          <c:w val="0.804886482939632"/>
          <c:h val="0.706866433362496"/>
        </c:manualLayout>
      </c:layout>
      <c:scatterChart>
        <c:scatterStyle val="lineMarker"/>
        <c:varyColors val="0"/>
        <c:ser>
          <c:idx val="2"/>
          <c:order val="0"/>
          <c:tx>
            <c:v>w/- Dual Traversal</c:v>
          </c:tx>
          <c:spPr>
            <a:ln w="50800" cap="rnd">
              <a:solidFill>
                <a:schemeClr val="accent1"/>
              </a:solidFill>
              <a:round/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Sheet1!$B$3:$B$5</c:f>
              <c:numCache>
                <c:formatCode>General</c:formatCode>
                <c:ptCount val="3"/>
                <c:pt idx="0">
                  <c:v>4.72</c:v>
                </c:pt>
                <c:pt idx="1">
                  <c:v>24.92</c:v>
                </c:pt>
                <c:pt idx="2">
                  <c:v>170.399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08E-4D6F-9A65-3B8E520E1FE2}"/>
            </c:ext>
          </c:extLst>
        </c:ser>
        <c:ser>
          <c:idx val="0"/>
          <c:order val="1"/>
          <c:tx>
            <c:v>w/o Dual Traversal</c:v>
          </c:tx>
          <c:spPr>
            <a:ln w="508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Sheet1!$G$3:$G$5</c:f>
              <c:numCache>
                <c:formatCode>General</c:formatCode>
                <c:ptCount val="3"/>
                <c:pt idx="0">
                  <c:v>1.2682</c:v>
                </c:pt>
                <c:pt idx="1">
                  <c:v>10.8102</c:v>
                </c:pt>
                <c:pt idx="2">
                  <c:v>104.459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08E-4D6F-9A65-3B8E520E1F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403256"/>
        <c:axId val="-2108084040"/>
      </c:scatterChart>
      <c:valAx>
        <c:axId val="-2109403256"/>
        <c:scaling>
          <c:logBase val="10.0"/>
          <c:orientation val="minMax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Bodies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084040"/>
        <c:crosses val="autoZero"/>
        <c:crossBetween val="midCat"/>
      </c:valAx>
      <c:valAx>
        <c:axId val="-2108084040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403256"/>
        <c:crosses val="autoZero"/>
        <c:crossBetween val="midCat"/>
      </c:valAx>
      <c:spPr>
        <a:noFill/>
        <a:ln w="25400">
          <a:solidFill>
            <a:schemeClr val="tx1"/>
          </a:solidFill>
        </a:ln>
        <a:effectLst>
          <a:outerShdw blurRad="50800" dist="63500" dir="4800000" sx="102000" sy="102000" algn="ctr" rotWithShape="0">
            <a:schemeClr val="bg1"/>
          </a:outerShdw>
        </a:effectLst>
      </c:spPr>
    </c:plotArea>
    <c:legend>
      <c:legendPos val="r"/>
      <c:layout>
        <c:manualLayout>
          <c:xMode val="edge"/>
          <c:yMode val="edge"/>
          <c:x val="0.334684456109653"/>
          <c:y val="0.601557742782152"/>
          <c:w val="0.643093321668125"/>
          <c:h val="0.205634295713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Without</a:t>
            </a:r>
            <a:r>
              <a:rPr lang="en-US" baseline="0"/>
              <a:t> Mutual Interaction</a:t>
            </a:r>
            <a:endParaRPr lang="en-US"/>
          </a:p>
        </c:rich>
      </c:tx>
      <c:layout>
        <c:manualLayout>
          <c:xMode val="edge"/>
          <c:yMode val="edge"/>
          <c:x val="0.244946631671041"/>
          <c:y val="0.0046294838145231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8342738407699"/>
          <c:y val="0.106018883056285"/>
          <c:w val="0.804886482939632"/>
          <c:h val="0.706866433362496"/>
        </c:manualLayout>
      </c:layout>
      <c:scatterChart>
        <c:scatterStyle val="lineMarker"/>
        <c:varyColors val="0"/>
        <c:ser>
          <c:idx val="2"/>
          <c:order val="0"/>
          <c:tx>
            <c:v>w/- Mutual Interaction</c:v>
          </c:tx>
          <c:spPr>
            <a:ln w="38100" cap="rnd">
              <a:solidFill>
                <a:schemeClr val="accent1"/>
              </a:solidFill>
              <a:round/>
            </a:ln>
            <a:effectLst>
              <a:outerShdw blurRad="50800" dist="50800" dir="5400000" sx="2000" sy="2000" algn="ctr" rotWithShape="0">
                <a:srgbClr val="000000">
                  <a:alpha val="43137"/>
                </a:srgbClr>
              </a:outerShdw>
            </a:effectLst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Sheet1!$B$3:$B$5</c:f>
              <c:numCache>
                <c:formatCode>General</c:formatCode>
                <c:ptCount val="3"/>
                <c:pt idx="0">
                  <c:v>4.72</c:v>
                </c:pt>
                <c:pt idx="1">
                  <c:v>24.92</c:v>
                </c:pt>
                <c:pt idx="2">
                  <c:v>170.399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57C-4CEC-A726-F51C2223340E}"/>
            </c:ext>
          </c:extLst>
        </c:ser>
        <c:ser>
          <c:idx val="0"/>
          <c:order val="1"/>
          <c:tx>
            <c:v>w/o Mutual Interaction</c:v>
          </c:tx>
          <c:spPr>
            <a:ln w="381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Sheet1!$L$3:$L$5</c:f>
              <c:numCache>
                <c:formatCode>General</c:formatCode>
                <c:ptCount val="3"/>
                <c:pt idx="0">
                  <c:v>3.36753</c:v>
                </c:pt>
                <c:pt idx="1">
                  <c:v>23.1719</c:v>
                </c:pt>
                <c:pt idx="2">
                  <c:v>187.645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57C-4CEC-A726-F51C22233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0422136"/>
        <c:axId val="-2100413800"/>
      </c:scatterChart>
      <c:valAx>
        <c:axId val="-2100422136"/>
        <c:scaling>
          <c:logBase val="10.0"/>
          <c:orientation val="minMax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Bodies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413800"/>
        <c:crosses val="autoZero"/>
        <c:crossBetween val="midCat"/>
      </c:valAx>
      <c:valAx>
        <c:axId val="-2100413800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0422136"/>
        <c:crosses val="autoZero"/>
        <c:crossBetween val="midCat"/>
      </c:valAx>
      <c:spPr>
        <a:noFill/>
        <a:ln w="25400">
          <a:solidFill>
            <a:schemeClr val="tx1"/>
          </a:solidFill>
        </a:ln>
        <a:effectLst>
          <a:outerShdw blurRad="50800" dist="63500" dir="4800000" sx="102000" sy="102000" algn="ctr" rotWithShape="0">
            <a:schemeClr val="bg1"/>
          </a:outerShdw>
        </a:effectLst>
      </c:spPr>
    </c:plotArea>
    <c:legend>
      <c:legendPos val="r"/>
      <c:layout>
        <c:manualLayout>
          <c:xMode val="edge"/>
          <c:yMode val="edge"/>
          <c:x val="0.325925925925926"/>
          <c:y val="0.609871391076115"/>
          <c:w val="0.596296296296296"/>
          <c:h val="0.2112292213473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Multipole</a:t>
            </a:r>
            <a:r>
              <a:rPr lang="en-US" baseline="0"/>
              <a:t> Acceptance Criterion (MAC)</a:t>
            </a:r>
            <a:endParaRPr lang="en-US"/>
          </a:p>
        </c:rich>
      </c:tx>
      <c:layout>
        <c:manualLayout>
          <c:xMode val="edge"/>
          <c:yMode val="edge"/>
          <c:x val="0.191243000874891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8342738407699"/>
          <c:y val="0.106018883056285"/>
          <c:w val="0.804886482939632"/>
          <c:h val="0.706866433362496"/>
        </c:manualLayout>
      </c:layout>
      <c:scatterChart>
        <c:scatterStyle val="lineMarker"/>
        <c:varyColors val="0"/>
        <c:ser>
          <c:idx val="2"/>
          <c:order val="0"/>
          <c:tx>
            <c:v>MAC=0.2</c:v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50800">
                <a:solidFill>
                  <a:schemeClr val="tx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Sheet1!$B$22:$B$24</c:f>
              <c:numCache>
                <c:formatCode>General</c:formatCode>
                <c:ptCount val="3"/>
                <c:pt idx="0">
                  <c:v>14.2362</c:v>
                </c:pt>
                <c:pt idx="1">
                  <c:v>50.96559600000001</c:v>
                </c:pt>
                <c:pt idx="2">
                  <c:v>180.094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A99-497C-A6F9-9C05D5D2D1E9}"/>
            </c:ext>
          </c:extLst>
        </c:ser>
        <c:ser>
          <c:idx val="0"/>
          <c:order val="1"/>
          <c:tx>
            <c:v>MAC=0.4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Sheet1!$G$22:$G$24</c:f>
              <c:numCache>
                <c:formatCode>General</c:formatCode>
                <c:ptCount val="3"/>
                <c:pt idx="0">
                  <c:v>4.7163</c:v>
                </c:pt>
                <c:pt idx="1">
                  <c:v>25.2101</c:v>
                </c:pt>
                <c:pt idx="2">
                  <c:v>167.119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A99-497C-A6F9-9C05D5D2D1E9}"/>
            </c:ext>
          </c:extLst>
        </c:ser>
        <c:ser>
          <c:idx val="1"/>
          <c:order val="2"/>
          <c:tx>
            <c:v>MAC=0.6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Sheet1!$L$22:$L$24</c:f>
              <c:numCache>
                <c:formatCode>General</c:formatCode>
                <c:ptCount val="3"/>
                <c:pt idx="0">
                  <c:v>1.64966</c:v>
                </c:pt>
                <c:pt idx="1">
                  <c:v>9.106123199999998</c:v>
                </c:pt>
                <c:pt idx="2">
                  <c:v>50.27820000000001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A99-497C-A6F9-9C05D5D2D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5379240"/>
        <c:axId val="-2097820312"/>
      </c:scatterChart>
      <c:valAx>
        <c:axId val="-2125379240"/>
        <c:scaling>
          <c:logBase val="10.0"/>
          <c:orientation val="minMax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Bodies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7820312"/>
        <c:crosses val="autoZero"/>
        <c:crossBetween val="midCat"/>
      </c:valAx>
      <c:valAx>
        <c:axId val="-2097820312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379240"/>
        <c:crosses val="autoZero"/>
        <c:crossBetween val="midCat"/>
      </c:valAx>
      <c:spPr>
        <a:noFill/>
        <a:ln w="25400">
          <a:solidFill>
            <a:schemeClr val="tx1"/>
          </a:solidFill>
        </a:ln>
        <a:effectLst>
          <a:outerShdw blurRad="50800" dist="63500" dir="4800000" sx="102000" sy="102000" algn="ctr" rotWithShape="0">
            <a:schemeClr val="bg1"/>
          </a:outerShdw>
        </a:effectLst>
      </c:spPr>
    </c:plotArea>
    <c:legend>
      <c:legendPos val="r"/>
      <c:layout>
        <c:manualLayout>
          <c:xMode val="edge"/>
          <c:yMode val="edge"/>
          <c:x val="0.619004374453193"/>
          <c:y val="0.525612058909303"/>
          <c:w val="0.291065033537474"/>
          <c:h val="0.2847714348206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Max</a:t>
            </a:r>
            <a:r>
              <a:rPr lang="en-US" baseline="0"/>
              <a:t> Leaf Cells</a:t>
            </a:r>
            <a:endParaRPr lang="en-US"/>
          </a:p>
        </c:rich>
      </c:tx>
      <c:layout>
        <c:manualLayout>
          <c:xMode val="edge"/>
          <c:yMode val="edge"/>
          <c:x val="0.371798556430446"/>
          <c:y val="0.0092592592592592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8342738407699"/>
          <c:y val="0.106018883056285"/>
          <c:w val="0.804886482939632"/>
          <c:h val="0.706866433362496"/>
        </c:manualLayout>
      </c:layout>
      <c:scatterChart>
        <c:scatterStyle val="lineMarker"/>
        <c:varyColors val="0"/>
        <c:ser>
          <c:idx val="2"/>
          <c:order val="0"/>
          <c:tx>
            <c:v>Leaf Cells=32</c:v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50800">
                <a:solidFill>
                  <a:schemeClr val="tx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Sheet1!$B$16:$B$18</c:f>
              <c:numCache>
                <c:formatCode>General</c:formatCode>
                <c:ptCount val="3"/>
                <c:pt idx="0">
                  <c:v>4.717529999999998</c:v>
                </c:pt>
                <c:pt idx="1">
                  <c:v>27.6786</c:v>
                </c:pt>
                <c:pt idx="2">
                  <c:v>261.2329999999998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818-49F7-80A6-9A3091CDED83}"/>
            </c:ext>
          </c:extLst>
        </c:ser>
        <c:ser>
          <c:idx val="0"/>
          <c:order val="1"/>
          <c:tx>
            <c:v>Leaf Cells=64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Sheet1!$G$16:$G$18</c:f>
              <c:numCache>
                <c:formatCode>General</c:formatCode>
                <c:ptCount val="3"/>
                <c:pt idx="0">
                  <c:v>4.628899999999998</c:v>
                </c:pt>
                <c:pt idx="1">
                  <c:v>24.5361</c:v>
                </c:pt>
                <c:pt idx="2">
                  <c:v>165.705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818-49F7-80A6-9A3091CDED83}"/>
            </c:ext>
          </c:extLst>
        </c:ser>
        <c:ser>
          <c:idx val="1"/>
          <c:order val="2"/>
          <c:tx>
            <c:v>Leaf Cells=128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Sheet1!$A$3:$A$5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Sheet1!$L$16:$L$18</c:f>
              <c:numCache>
                <c:formatCode>General</c:formatCode>
                <c:ptCount val="3"/>
                <c:pt idx="0">
                  <c:v>4.524589999999996</c:v>
                </c:pt>
                <c:pt idx="1">
                  <c:v>24.87559999999998</c:v>
                </c:pt>
                <c:pt idx="2">
                  <c:v>166.041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818-49F7-80A6-9A3091CDED83}"/>
            </c:ext>
          </c:extLst>
        </c:ser>
        <c:ser>
          <c:idx val="3"/>
          <c:order val="3"/>
          <c:tx>
            <c:v>Leaf Cells=256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50800">
                <a:solidFill>
                  <a:schemeClr val="accent4"/>
                </a:solidFill>
              </a:ln>
              <a:effectLst/>
            </c:spPr>
          </c:marker>
          <c:xVal>
            <c:numRef>
              <c:f>Sheet1!$A$16:$A$18</c:f>
              <c:numCache>
                <c:formatCode>General</c:formatCode>
                <c:ptCount val="3"/>
                <c:pt idx="0">
                  <c:v>10000.0</c:v>
                </c:pt>
                <c:pt idx="1">
                  <c:v>100000.0</c:v>
                </c:pt>
                <c:pt idx="2">
                  <c:v>1.0E6</c:v>
                </c:pt>
              </c:numCache>
            </c:numRef>
          </c:xVal>
          <c:yVal>
            <c:numRef>
              <c:f>Sheet1!$Q$16:$Q$18</c:f>
              <c:numCache>
                <c:formatCode>General</c:formatCode>
                <c:ptCount val="3"/>
                <c:pt idx="0">
                  <c:v>3.49603</c:v>
                </c:pt>
                <c:pt idx="1">
                  <c:v>18.6306</c:v>
                </c:pt>
                <c:pt idx="2">
                  <c:v>148.093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818-49F7-80A6-9A3091CDED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466728"/>
        <c:axId val="-2113602168"/>
      </c:scatterChart>
      <c:valAx>
        <c:axId val="-2105466728"/>
        <c:scaling>
          <c:logBase val="10.0"/>
          <c:orientation val="minMax"/>
          <c:min val="1000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Bodies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3602168"/>
        <c:crosses val="autoZero"/>
        <c:crossBetween val="midCat"/>
      </c:valAx>
      <c:valAx>
        <c:axId val="-2113602168"/>
        <c:scaling>
          <c:logBase val="10.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(s)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5466728"/>
        <c:crosses val="autoZero"/>
        <c:crossBetween val="midCat"/>
      </c:valAx>
      <c:spPr>
        <a:noFill/>
        <a:ln w="25400">
          <a:solidFill>
            <a:schemeClr val="tx1"/>
          </a:solidFill>
        </a:ln>
        <a:effectLst>
          <a:outerShdw blurRad="50800" dist="63500" dir="4800000" sx="102000" sy="102000" algn="ctr" rotWithShape="0">
            <a:schemeClr val="bg1"/>
          </a:outerShdw>
        </a:effectLst>
      </c:spPr>
    </c:plotArea>
    <c:legend>
      <c:legendPos val="r"/>
      <c:layout>
        <c:manualLayout>
          <c:xMode val="edge"/>
          <c:yMode val="edge"/>
          <c:x val="0.498634004082823"/>
          <c:y val="0.438575240594926"/>
          <c:w val="0.471750874890639"/>
          <c:h val="0.37969524642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25000"/>
          <a:lumOff val="75000"/>
        </a:schemeClr>
      </a:solidFill>
      <a:round/>
    </a:ln>
    <a:effectLst/>
  </c:spPr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 Iteration Time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Mahout / Hadoop</c:v>
                </c:pt>
                <c:pt idx="1">
                  <c:v>Spark</c:v>
                </c:pt>
                <c:pt idx="2">
                  <c:v>PETSc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171.0</c:v>
                </c:pt>
                <c:pt idx="1">
                  <c:v>23.0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09494680"/>
        <c:axId val="-2108533256"/>
      </c:barChart>
      <c:catAx>
        <c:axId val="-2109494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533256"/>
        <c:crosses val="autoZero"/>
        <c:auto val="1"/>
        <c:lblAlgn val="ctr"/>
        <c:lblOffset val="100"/>
        <c:noMultiLvlLbl val="0"/>
      </c:catAx>
      <c:valAx>
        <c:axId val="-2108533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494680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1000</a:t>
            </a:r>
            <a:r>
              <a:rPr lang="en-US" baseline="0" dirty="0"/>
              <a:t> steps, 1x source, single node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Sheet1!$D$6:$D$9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B40-4D60-BCD0-5B7703556049}"/>
            </c:ext>
          </c:extLst>
        </c:ser>
        <c:ser>
          <c:idx val="1"/>
          <c:order val="1"/>
          <c:tx>
            <c:v>MPI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Sheet1!$B$6:$B$9</c:f>
              <c:numCache>
                <c:formatCode>General</c:formatCode>
                <c:ptCount val="4"/>
                <c:pt idx="0">
                  <c:v>1.0</c:v>
                </c:pt>
                <c:pt idx="1">
                  <c:v>3.959489633173842</c:v>
                </c:pt>
                <c:pt idx="2">
                  <c:v>8.421302578019</c:v>
                </c:pt>
                <c:pt idx="3">
                  <c:v>11.77703984819735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B40-4D60-BCD0-5B7703556049}"/>
            </c:ext>
          </c:extLst>
        </c:ser>
        <c:ser>
          <c:idx val="2"/>
          <c:order val="2"/>
          <c:tx>
            <c:v>OMP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Sheet1!$C$6:$C$9</c:f>
              <c:numCache>
                <c:formatCode>General</c:formatCode>
                <c:ptCount val="4"/>
                <c:pt idx="0">
                  <c:v>1.0</c:v>
                </c:pt>
                <c:pt idx="1">
                  <c:v>2.831432481751823</c:v>
                </c:pt>
                <c:pt idx="2">
                  <c:v>4.604228486646884</c:v>
                </c:pt>
                <c:pt idx="3">
                  <c:v>5.430008748906387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B40-4D60-BCD0-5B770355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512312"/>
        <c:axId val="-2109165944"/>
      </c:scatterChart>
      <c:valAx>
        <c:axId val="-2109512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</a:t>
                </a:r>
                <a:r>
                  <a:rPr lang="en-US" sz="1200" baseline="0"/>
                  <a:t> of cores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165944"/>
        <c:crosses val="autoZero"/>
        <c:crossBetween val="midCat"/>
      </c:valAx>
      <c:valAx>
        <c:axId val="-2109165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512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100</a:t>
            </a:r>
            <a:r>
              <a:rPr lang="en-US" baseline="0"/>
              <a:t> steps, 400x source, single node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Sheet1!$A$2:$A$5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Sheet1!$D$6:$D$9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C1F-4925-A999-A9B8F5BDE539}"/>
            </c:ext>
          </c:extLst>
        </c:ser>
        <c:ser>
          <c:idx val="1"/>
          <c:order val="1"/>
          <c:tx>
            <c:v>MPI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Sheet1!$A$13:$A$16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Sheet1!$B$17:$B$20</c:f>
              <c:numCache>
                <c:formatCode>General</c:formatCode>
                <c:ptCount val="4"/>
                <c:pt idx="0">
                  <c:v>1.0</c:v>
                </c:pt>
                <c:pt idx="1">
                  <c:v>3.990887383158496</c:v>
                </c:pt>
                <c:pt idx="2">
                  <c:v>8.914770914064282</c:v>
                </c:pt>
                <c:pt idx="3">
                  <c:v>15.81379644979985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C1F-4925-A999-A9B8F5BDE539}"/>
            </c:ext>
          </c:extLst>
        </c:ser>
        <c:ser>
          <c:idx val="2"/>
          <c:order val="2"/>
          <c:tx>
            <c:v>OMP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Sheet1!$A$13:$A$16</c:f>
              <c:numCache>
                <c:formatCode>General</c:formatCode>
                <c:ptCount val="4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</c:numCache>
            </c:numRef>
          </c:xVal>
          <c:yVal>
            <c:numRef>
              <c:f>Sheet1!$C$17:$C$20</c:f>
              <c:numCache>
                <c:formatCode>General</c:formatCode>
                <c:ptCount val="4"/>
                <c:pt idx="0">
                  <c:v>1.0</c:v>
                </c:pt>
                <c:pt idx="1">
                  <c:v>3.971959009983446</c:v>
                </c:pt>
                <c:pt idx="2">
                  <c:v>8.727372132464515</c:v>
                </c:pt>
                <c:pt idx="3">
                  <c:v>15.3284863212354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2C1F-4925-A999-A9B8F5BDE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1929304"/>
        <c:axId val="-2107432264"/>
      </c:scatterChart>
      <c:valAx>
        <c:axId val="-2111929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</a:t>
                </a:r>
                <a:r>
                  <a:rPr lang="en-US" sz="1200" baseline="0"/>
                  <a:t> of cores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7432264"/>
        <c:crosses val="autoZero"/>
        <c:crossBetween val="midCat"/>
      </c:valAx>
      <c:valAx>
        <c:axId val="-2107432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1929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40000</a:t>
            </a:r>
            <a:r>
              <a:rPr lang="en-US" baseline="0"/>
              <a:t> steps, 1x source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Sheet1!$C$25:$C$28</c:f>
              <c:numCache>
                <c:formatCode>General</c:formatCode>
                <c:ptCount val="4"/>
                <c:pt idx="0">
                  <c:v>4.0</c:v>
                </c:pt>
                <c:pt idx="1">
                  <c:v>16.0</c:v>
                </c:pt>
                <c:pt idx="2">
                  <c:v>36.0</c:v>
                </c:pt>
                <c:pt idx="3">
                  <c:v>64.0</c:v>
                </c:pt>
              </c:numCache>
            </c:numRef>
          </c:xVal>
          <c:yVal>
            <c:numRef>
              <c:f>Sheet1!$C$25:$C$28</c:f>
              <c:numCache>
                <c:formatCode>General</c:formatCode>
                <c:ptCount val="4"/>
                <c:pt idx="0">
                  <c:v>4.0</c:v>
                </c:pt>
                <c:pt idx="1">
                  <c:v>16.0</c:v>
                </c:pt>
                <c:pt idx="2">
                  <c:v>36.0</c:v>
                </c:pt>
                <c:pt idx="3">
                  <c:v>64.0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DE51-43A7-81A6-80EA1A0A257B}"/>
            </c:ext>
          </c:extLst>
        </c:ser>
        <c:ser>
          <c:idx val="1"/>
          <c:order val="1"/>
          <c:tx>
            <c:v>MPI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Sheet1!$A$23:$A$28</c:f>
              <c:numCache>
                <c:formatCode>General</c:formatCode>
                <c:ptCount val="6"/>
                <c:pt idx="0">
                  <c:v>4.0</c:v>
                </c:pt>
                <c:pt idx="1">
                  <c:v>16.0</c:v>
                </c:pt>
                <c:pt idx="2">
                  <c:v>25.0</c:v>
                </c:pt>
                <c:pt idx="3">
                  <c:v>36.0</c:v>
                </c:pt>
                <c:pt idx="4">
                  <c:v>49.0</c:v>
                </c:pt>
                <c:pt idx="5">
                  <c:v>64.0</c:v>
                </c:pt>
              </c:numCache>
            </c:numRef>
          </c:xVal>
          <c:yVal>
            <c:numRef>
              <c:f>Sheet1!$B$29:$B$34</c:f>
              <c:numCache>
                <c:formatCode>General</c:formatCode>
                <c:ptCount val="6"/>
                <c:pt idx="0">
                  <c:v>1.0</c:v>
                </c:pt>
                <c:pt idx="1">
                  <c:v>3.807045935515997</c:v>
                </c:pt>
                <c:pt idx="2">
                  <c:v>5.844066501051023</c:v>
                </c:pt>
                <c:pt idx="3">
                  <c:v>7.769027537851844</c:v>
                </c:pt>
                <c:pt idx="4">
                  <c:v>10.19875942106316</c:v>
                </c:pt>
                <c:pt idx="5">
                  <c:v>12.44587335178252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E51-43A7-81A6-80EA1A0A257B}"/>
            </c:ext>
          </c:extLst>
        </c:ser>
        <c:ser>
          <c:idx val="2"/>
          <c:order val="2"/>
          <c:tx>
            <c:v>Hybrid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Sheet1!$C$23:$C$28</c:f>
              <c:numCache>
                <c:formatCode>General</c:formatCode>
                <c:ptCount val="6"/>
                <c:pt idx="0">
                  <c:v>4.0</c:v>
                </c:pt>
                <c:pt idx="1">
                  <c:v>16.0</c:v>
                </c:pt>
                <c:pt idx="2">
                  <c:v>4.0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xVal>
          <c:yVal>
            <c:numRef>
              <c:f>Sheet1!$D$29:$D$34</c:f>
              <c:numCache>
                <c:formatCode>General</c:formatCode>
                <c:ptCount val="6"/>
                <c:pt idx="0">
                  <c:v>0.253199560862445</c:v>
                </c:pt>
                <c:pt idx="1">
                  <c:v>0.290961193757207</c:v>
                </c:pt>
                <c:pt idx="2">
                  <c:v>0.999496689261179</c:v>
                </c:pt>
                <c:pt idx="3">
                  <c:v>0.863147318152568</c:v>
                </c:pt>
                <c:pt idx="4">
                  <c:v>1.072962276860896</c:v>
                </c:pt>
                <c:pt idx="5">
                  <c:v>1.141102371606394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DE51-43A7-81A6-80EA1A0A2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9252424"/>
        <c:axId val="-2109374504"/>
      </c:scatterChart>
      <c:valAx>
        <c:axId val="-21092524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</a:t>
                </a:r>
                <a:r>
                  <a:rPr lang="en-US" sz="1200" baseline="0"/>
                  <a:t> of cores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374504"/>
        <c:crosses val="autoZero"/>
        <c:crossBetween val="midCat"/>
      </c:valAx>
      <c:valAx>
        <c:axId val="-2109374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92524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100</a:t>
            </a:r>
            <a:r>
              <a:rPr lang="en-US" baseline="0"/>
              <a:t> steps, 400x source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Sheet1!$C$37:$C$40</c:f>
              <c:numCache>
                <c:formatCode>General</c:formatCode>
                <c:ptCount val="4"/>
                <c:pt idx="0">
                  <c:v>4.0</c:v>
                </c:pt>
                <c:pt idx="1">
                  <c:v>16.0</c:v>
                </c:pt>
                <c:pt idx="2">
                  <c:v>36.0</c:v>
                </c:pt>
                <c:pt idx="3">
                  <c:v>64.0</c:v>
                </c:pt>
              </c:numCache>
            </c:numRef>
          </c:xVal>
          <c:yVal>
            <c:numRef>
              <c:f>Sheet1!$C$37:$C$40</c:f>
              <c:numCache>
                <c:formatCode>General</c:formatCode>
                <c:ptCount val="4"/>
                <c:pt idx="0">
                  <c:v>4.0</c:v>
                </c:pt>
                <c:pt idx="1">
                  <c:v>16.0</c:v>
                </c:pt>
                <c:pt idx="2">
                  <c:v>36.0</c:v>
                </c:pt>
                <c:pt idx="3">
                  <c:v>64.0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8CD-4786-905A-4BA3771EB1EC}"/>
            </c:ext>
          </c:extLst>
        </c:ser>
        <c:ser>
          <c:idx val="1"/>
          <c:order val="1"/>
          <c:tx>
            <c:v>MPI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Sheet1!$A$37:$A$40</c:f>
              <c:numCache>
                <c:formatCode>General</c:formatCode>
                <c:ptCount val="4"/>
                <c:pt idx="0">
                  <c:v>25.0</c:v>
                </c:pt>
                <c:pt idx="1">
                  <c:v>36.0</c:v>
                </c:pt>
                <c:pt idx="2">
                  <c:v>49.0</c:v>
                </c:pt>
                <c:pt idx="3">
                  <c:v>64.0</c:v>
                </c:pt>
              </c:numCache>
            </c:numRef>
          </c:xVal>
          <c:yVal>
            <c:numRef>
              <c:f>Sheet1!$B$41:$B$44</c:f>
              <c:numCache>
                <c:formatCode>General</c:formatCode>
                <c:ptCount val="4"/>
                <c:pt idx="0">
                  <c:v>25.0</c:v>
                </c:pt>
                <c:pt idx="1">
                  <c:v>35.7217847769029</c:v>
                </c:pt>
                <c:pt idx="2">
                  <c:v>45.70181329751512</c:v>
                </c:pt>
                <c:pt idx="3">
                  <c:v>59.28561057064034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8CD-4786-905A-4BA3771EB1EC}"/>
            </c:ext>
          </c:extLst>
        </c:ser>
        <c:ser>
          <c:idx val="2"/>
          <c:order val="2"/>
          <c:tx>
            <c:v>Hybrid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Sheet1!$C$37:$C$40</c:f>
              <c:numCache>
                <c:formatCode>General</c:formatCode>
                <c:ptCount val="4"/>
                <c:pt idx="0">
                  <c:v>4.0</c:v>
                </c:pt>
                <c:pt idx="1">
                  <c:v>16.0</c:v>
                </c:pt>
                <c:pt idx="2">
                  <c:v>36.0</c:v>
                </c:pt>
                <c:pt idx="3">
                  <c:v>64.0</c:v>
                </c:pt>
              </c:numCache>
            </c:numRef>
          </c:xVal>
          <c:yVal>
            <c:numRef>
              <c:f>Sheet1!$D$41:$D$44</c:f>
              <c:numCache>
                <c:formatCode>General</c:formatCode>
                <c:ptCount val="4"/>
                <c:pt idx="0">
                  <c:v>4.05832538167939</c:v>
                </c:pt>
                <c:pt idx="1">
                  <c:v>16.20559634848183</c:v>
                </c:pt>
                <c:pt idx="2">
                  <c:v>36.14233867398424</c:v>
                </c:pt>
                <c:pt idx="3">
                  <c:v>62.1839780688395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8CD-4786-905A-4BA3771EB1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0238040"/>
        <c:axId val="-2125097624"/>
      </c:scatterChart>
      <c:valAx>
        <c:axId val="-2110238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</a:t>
                </a:r>
                <a:r>
                  <a:rPr lang="en-US" sz="1200" baseline="0"/>
                  <a:t> of cores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097624"/>
        <c:crosses val="autoZero"/>
        <c:crossBetween val="midCat"/>
      </c:valAx>
      <c:valAx>
        <c:axId val="-2125097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2380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100</a:t>
            </a:r>
            <a:r>
              <a:rPr lang="en-US" baseline="0"/>
              <a:t> steps, 1600x - 1x source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0469421410819"/>
          <c:y val="0.221763826606876"/>
          <c:w val="0.415503216965136"/>
          <c:h val="0.498126949377965"/>
        </c:manualLayout>
      </c:layout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Sheet1!$A$47:$A$49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</c:numCache>
            </c:numRef>
          </c:xVal>
          <c:yVal>
            <c:numRef>
              <c:f>Sheet1!$A$47:$A$49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E0E-468D-AE43-CBD1EEAE8154}"/>
            </c:ext>
          </c:extLst>
        </c:ser>
        <c:ser>
          <c:idx val="1"/>
          <c:order val="1"/>
          <c:tx>
            <c:v>MPI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Sheet1!$A$47:$A$49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</c:numCache>
            </c:numRef>
          </c:xVal>
          <c:yVal>
            <c:numRef>
              <c:f>Sheet1!$B$50:$B$52</c:f>
              <c:numCache>
                <c:formatCode>General</c:formatCode>
                <c:ptCount val="3"/>
                <c:pt idx="0">
                  <c:v>1.0</c:v>
                </c:pt>
                <c:pt idx="1">
                  <c:v>0.986559951676231</c:v>
                </c:pt>
                <c:pt idx="2">
                  <c:v>0.908086318935261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E0E-468D-AE43-CBD1EEAE8154}"/>
            </c:ext>
          </c:extLst>
        </c:ser>
        <c:ser>
          <c:idx val="2"/>
          <c:order val="2"/>
          <c:tx>
            <c:v>Dynamic OMP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Sheet1!$A$47:$A$49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</c:numCache>
            </c:numRef>
          </c:xVal>
          <c:yVal>
            <c:numRef>
              <c:f>Sheet1!$D$50:$D$52</c:f>
              <c:numCache>
                <c:formatCode>General</c:formatCode>
                <c:ptCount val="3"/>
                <c:pt idx="0">
                  <c:v>1.0</c:v>
                </c:pt>
                <c:pt idx="1">
                  <c:v>3.535890670455314</c:v>
                </c:pt>
                <c:pt idx="2">
                  <c:v>12.1374825824431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E0E-468D-AE43-CBD1EEAE8154}"/>
            </c:ext>
          </c:extLst>
        </c:ser>
        <c:ser>
          <c:idx val="3"/>
          <c:order val="3"/>
          <c:tx>
            <c:v>Static OMP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Sheet1!$A$47:$A$49</c:f>
              <c:numCache>
                <c:formatCode>General</c:formatCode>
                <c:ptCount val="3"/>
                <c:pt idx="0">
                  <c:v>1.0</c:v>
                </c:pt>
                <c:pt idx="1">
                  <c:v>4.0</c:v>
                </c:pt>
                <c:pt idx="2">
                  <c:v>16.0</c:v>
                </c:pt>
              </c:numCache>
            </c:numRef>
          </c:xVal>
          <c:yVal>
            <c:numRef>
              <c:f>Sheet1!$C$50:$C$52</c:f>
              <c:numCache>
                <c:formatCode>General</c:formatCode>
                <c:ptCount val="3"/>
                <c:pt idx="0">
                  <c:v>1.0</c:v>
                </c:pt>
                <c:pt idx="1">
                  <c:v>0.983367201023557</c:v>
                </c:pt>
                <c:pt idx="2">
                  <c:v>2.476497346474602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E0E-468D-AE43-CBD1EEAE8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2847096"/>
        <c:axId val="-2112838392"/>
      </c:scatterChart>
      <c:valAx>
        <c:axId val="-2112847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</a:t>
                </a:r>
                <a:r>
                  <a:rPr lang="en-US" sz="1200" baseline="0"/>
                  <a:t> of cores</a:t>
                </a:r>
                <a:endParaRPr lang="en-US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2838392"/>
        <c:crosses val="autoZero"/>
        <c:crossBetween val="midCat"/>
      </c:valAx>
      <c:valAx>
        <c:axId val="-2112838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2847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5401781673843"/>
          <c:y val="0.220705954356602"/>
          <c:w val="0.404893784828621"/>
          <c:h val="0.7145821122135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OMP 16 threads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0469421410819"/>
          <c:y val="0.221763826606876"/>
          <c:w val="0.745446683571333"/>
          <c:h val="0.498126949377965"/>
        </c:manualLayout>
      </c:layout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Sheet1!$B$59:$B$66</c:f>
              <c:numCache>
                <c:formatCode>General</c:formatCode>
                <c:ptCount val="8"/>
                <c:pt idx="0">
                  <c:v>1.0</c:v>
                </c:pt>
                <c:pt idx="1">
                  <c:v>10.0</c:v>
                </c:pt>
                <c:pt idx="2">
                  <c:v>20.0</c:v>
                </c:pt>
                <c:pt idx="3">
                  <c:v>40.0</c:v>
                </c:pt>
                <c:pt idx="4">
                  <c:v>80.0</c:v>
                </c:pt>
                <c:pt idx="5">
                  <c:v>160.0</c:v>
                </c:pt>
                <c:pt idx="6">
                  <c:v>250.0</c:v>
                </c:pt>
                <c:pt idx="7">
                  <c:v>500.0</c:v>
                </c:pt>
              </c:numCache>
            </c:numRef>
          </c:xVal>
          <c:yVal>
            <c:numRef>
              <c:f>Sheet1!$D$59:$D$66</c:f>
              <c:numCache>
                <c:formatCode>General</c:formatCode>
                <c:ptCount val="8"/>
                <c:pt idx="0">
                  <c:v>2.379855197850734</c:v>
                </c:pt>
                <c:pt idx="1">
                  <c:v>8.69038909211839</c:v>
                </c:pt>
                <c:pt idx="2">
                  <c:v>9.837003576134012</c:v>
                </c:pt>
                <c:pt idx="3">
                  <c:v>11.02383463404345</c:v>
                </c:pt>
                <c:pt idx="4">
                  <c:v>11.87278509768287</c:v>
                </c:pt>
                <c:pt idx="5">
                  <c:v>11.96520146520147</c:v>
                </c:pt>
                <c:pt idx="6">
                  <c:v>12.1374825824431</c:v>
                </c:pt>
                <c:pt idx="7">
                  <c:v>12.00367478180983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D35-4229-AF89-5E10C006BF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8943176"/>
        <c:axId val="-2108907336"/>
      </c:scatterChart>
      <c:valAx>
        <c:axId val="-21089431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Chunks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907336"/>
        <c:crosses val="autoZero"/>
        <c:crossBetween val="midCat"/>
      </c:valAx>
      <c:valAx>
        <c:axId val="-2108907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943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OMP 4 threads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0469421410819"/>
          <c:y val="0.221763826606876"/>
          <c:w val="0.745446683571333"/>
          <c:h val="0.498126949377965"/>
        </c:manualLayout>
      </c:layout>
      <c:scatterChart>
        <c:scatterStyle val="smoothMarker"/>
        <c:varyColors val="0"/>
        <c:ser>
          <c:idx val="0"/>
          <c:order val="0"/>
          <c:tx>
            <c:v>Ideal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Sheet1!$B$71:$B$75</c:f>
              <c:numCache>
                <c:formatCode>General</c:formatCode>
                <c:ptCount val="5"/>
                <c:pt idx="0">
                  <c:v>1.0</c:v>
                </c:pt>
                <c:pt idx="1">
                  <c:v>10.0</c:v>
                </c:pt>
                <c:pt idx="2">
                  <c:v>20.0</c:v>
                </c:pt>
                <c:pt idx="3">
                  <c:v>40.0</c:v>
                </c:pt>
                <c:pt idx="4">
                  <c:v>80.0</c:v>
                </c:pt>
              </c:numCache>
            </c:numRef>
          </c:xVal>
          <c:yVal>
            <c:numRef>
              <c:f>Sheet1!$D$71:$D$75</c:f>
              <c:numCache>
                <c:formatCode>General</c:formatCode>
                <c:ptCount val="5"/>
                <c:pt idx="0">
                  <c:v>1.571566033197017</c:v>
                </c:pt>
                <c:pt idx="1">
                  <c:v>3.322990844354019</c:v>
                </c:pt>
                <c:pt idx="2">
                  <c:v>3.535890670455314</c:v>
                </c:pt>
                <c:pt idx="3">
                  <c:v>3.090532789308734</c:v>
                </c:pt>
                <c:pt idx="4">
                  <c:v>3.126772360155549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AF56-4FC5-AF6C-AB3D08D81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8919544"/>
        <c:axId val="-2108889960"/>
      </c:scatterChart>
      <c:valAx>
        <c:axId val="-2108919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Chunks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889960"/>
        <c:crosses val="autoZero"/>
        <c:crossBetween val="midCat"/>
      </c:valAx>
      <c:valAx>
        <c:axId val="-210888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Speedup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08919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106A5-B405-B543-A148-AB1A0E612C2B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82131-FF5F-8D40-8E33-5704736EA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32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3D845-AAF5-DF43-8C5D-1D5A55EED744}" type="datetimeFigureOut">
              <a:rPr lang="en-US" smtClean="0"/>
              <a:t>11/30/16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5D118-7474-EE4A-B321-5F7C760ED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52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35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74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12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47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685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22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752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294" algn="l" defTabSz="45653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Images: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Happisburg</a:t>
            </a:r>
            <a:r>
              <a:rPr lang="en-GB" baseline="0" dirty="0" smtClean="0"/>
              <a:t>, Norwich; and Tangier Island, VA</a:t>
            </a:r>
            <a:endParaRPr lang="en-GB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581F-2BFE-4FF0-84EE-00C8C30A3941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86941-F2B8-44D2-923F-D1B18A616F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68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86941-F2B8-44D2-923F-D1B18A616F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79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108B-54D6-E448-9C67-8562BF785DE8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3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1DB57-8A9C-3F45-9669-CB422D9A14A6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823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7216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393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8911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2281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8367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4709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292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0041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135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444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2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C243-AB1E-914C-B2D7-B8FFB5A2573B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097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3672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9646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4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9428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8407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2009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429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96996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491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82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144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9736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2213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8815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9939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71610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312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12" indent="0">
              <a:buNone/>
              <a:defRPr sz="1600" b="1"/>
            </a:lvl4pPr>
            <a:lvl5pPr marL="1826147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2" indent="0">
              <a:buNone/>
              <a:defRPr sz="1600" b="1"/>
            </a:lvl7pPr>
            <a:lvl8pPr marL="3195752" indent="0">
              <a:buNone/>
              <a:defRPr sz="1600" b="1"/>
            </a:lvl8pPr>
            <a:lvl9pPr marL="36522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12" indent="0">
              <a:buNone/>
              <a:defRPr sz="1600" b="1"/>
            </a:lvl4pPr>
            <a:lvl5pPr marL="1826147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2" indent="0">
              <a:buNone/>
              <a:defRPr sz="1600" b="1"/>
            </a:lvl7pPr>
            <a:lvl8pPr marL="3195752" indent="0">
              <a:buNone/>
              <a:defRPr sz="1600" b="1"/>
            </a:lvl8pPr>
            <a:lvl9pPr marL="36522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200"/>
            </a:lvl2pPr>
            <a:lvl3pPr marL="913074" indent="0">
              <a:buNone/>
              <a:defRPr sz="1000"/>
            </a:lvl3pPr>
            <a:lvl4pPr marL="1369612" indent="0">
              <a:buNone/>
              <a:defRPr sz="900"/>
            </a:lvl4pPr>
            <a:lvl5pPr marL="1826147" indent="0">
              <a:buNone/>
              <a:defRPr sz="900"/>
            </a:lvl5pPr>
            <a:lvl6pPr marL="2282685" indent="0">
              <a:buNone/>
              <a:defRPr sz="900"/>
            </a:lvl6pPr>
            <a:lvl7pPr marL="2739222" indent="0">
              <a:buNone/>
              <a:defRPr sz="900"/>
            </a:lvl7pPr>
            <a:lvl8pPr marL="3195752" indent="0">
              <a:buNone/>
              <a:defRPr sz="900"/>
            </a:lvl8pPr>
            <a:lvl9pPr marL="36522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E34B-4879-8A4B-AFEA-990518DB4275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5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5" indent="0">
              <a:buNone/>
              <a:defRPr sz="2800"/>
            </a:lvl2pPr>
            <a:lvl3pPr marL="913074" indent="0">
              <a:buNone/>
              <a:defRPr sz="2400"/>
            </a:lvl3pPr>
            <a:lvl4pPr marL="1369612" indent="0">
              <a:buNone/>
              <a:defRPr sz="2000"/>
            </a:lvl4pPr>
            <a:lvl5pPr marL="1826147" indent="0">
              <a:buNone/>
              <a:defRPr sz="2000"/>
            </a:lvl5pPr>
            <a:lvl6pPr marL="2282685" indent="0">
              <a:buNone/>
              <a:defRPr sz="2000"/>
            </a:lvl6pPr>
            <a:lvl7pPr marL="2739222" indent="0">
              <a:buNone/>
              <a:defRPr sz="2000"/>
            </a:lvl7pPr>
            <a:lvl8pPr marL="3195752" indent="0">
              <a:buNone/>
              <a:defRPr sz="2000"/>
            </a:lvl8pPr>
            <a:lvl9pPr marL="36522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200"/>
            </a:lvl2pPr>
            <a:lvl3pPr marL="913074" indent="0">
              <a:buNone/>
              <a:defRPr sz="1000"/>
            </a:lvl3pPr>
            <a:lvl4pPr marL="1369612" indent="0">
              <a:buNone/>
              <a:defRPr sz="900"/>
            </a:lvl4pPr>
            <a:lvl5pPr marL="1826147" indent="0">
              <a:buNone/>
              <a:defRPr sz="900"/>
            </a:lvl5pPr>
            <a:lvl6pPr marL="2282685" indent="0">
              <a:buNone/>
              <a:defRPr sz="900"/>
            </a:lvl6pPr>
            <a:lvl7pPr marL="2739222" indent="0">
              <a:buNone/>
              <a:defRPr sz="900"/>
            </a:lvl7pPr>
            <a:lvl8pPr marL="3195752" indent="0">
              <a:buNone/>
              <a:defRPr sz="900"/>
            </a:lvl8pPr>
            <a:lvl9pPr marL="36522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72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2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5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9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1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61CEE-55B7-8943-9099-83ADB30910AA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55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636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5" y="368225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5" y="368225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636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9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079185" y="1604841"/>
            <a:ext cx="4984151" cy="3977158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079185" y="1604841"/>
            <a:ext cx="4984151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0670B-D8A2-414B-927C-A89050F8A65D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8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5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9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636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5" y="368225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5" y="3682251"/>
            <a:ext cx="8228437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9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636" y="160484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636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9" y="3682251"/>
            <a:ext cx="4015273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2079185" y="1604841"/>
            <a:ext cx="4984151" cy="3977158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2079185" y="1604841"/>
            <a:ext cx="4984151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12" indent="0">
              <a:buNone/>
              <a:defRPr sz="1600" b="1"/>
            </a:lvl4pPr>
            <a:lvl5pPr marL="1826147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2" indent="0">
              <a:buNone/>
              <a:defRPr sz="1600" b="1"/>
            </a:lvl7pPr>
            <a:lvl8pPr marL="3195752" indent="0">
              <a:buNone/>
              <a:defRPr sz="1600" b="1"/>
            </a:lvl8pPr>
            <a:lvl9pPr marL="36522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5" indent="0">
              <a:buNone/>
              <a:defRPr sz="2000" b="1"/>
            </a:lvl2pPr>
            <a:lvl3pPr marL="913074" indent="0">
              <a:buNone/>
              <a:defRPr sz="1800" b="1"/>
            </a:lvl3pPr>
            <a:lvl4pPr marL="1369612" indent="0">
              <a:buNone/>
              <a:defRPr sz="1600" b="1"/>
            </a:lvl4pPr>
            <a:lvl5pPr marL="1826147" indent="0">
              <a:buNone/>
              <a:defRPr sz="1600" b="1"/>
            </a:lvl5pPr>
            <a:lvl6pPr marL="2282685" indent="0">
              <a:buNone/>
              <a:defRPr sz="1600" b="1"/>
            </a:lvl6pPr>
            <a:lvl7pPr marL="2739222" indent="0">
              <a:buNone/>
              <a:defRPr sz="1600" b="1"/>
            </a:lvl7pPr>
            <a:lvl8pPr marL="3195752" indent="0">
              <a:buNone/>
              <a:defRPr sz="1600" b="1"/>
            </a:lvl8pPr>
            <a:lvl9pPr marL="36522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92B50-AA53-294C-96AF-EA7B5F92F51A}" type="datetime1">
              <a:rPr lang="en-US" smtClean="0"/>
              <a:t>11/30/16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13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928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5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3928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928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3928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/>
          <a:stretch/>
        </p:blipFill>
        <p:spPr>
          <a:xfrm>
            <a:off x="457172" y="1604514"/>
            <a:ext cx="8229090" cy="3977158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/>
          <a:stretch/>
        </p:blipFill>
        <p:spPr>
          <a:xfrm>
            <a:off x="457172" y="1604514"/>
            <a:ext cx="8229090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294BA-D782-EA4A-891E-BCC5FA00384E}" type="datetime1">
              <a:rPr lang="en-US" smtClean="0"/>
              <a:t>11/30/16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724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3928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5" y="273352"/>
            <a:ext cx="8228437" cy="53073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3928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401560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928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172" y="3681925"/>
            <a:ext cx="822909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172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3928" y="160451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3928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172" y="3681925"/>
            <a:ext cx="4015600" cy="189680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26DF9-ED0C-9D4F-ACE6-C8FC53FECE29}" type="datetime1">
              <a:rPr lang="en-US" smtClean="0"/>
              <a:t>11/30/16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694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/>
          <a:stretch/>
        </p:blipFill>
        <p:spPr>
          <a:xfrm>
            <a:off x="457172" y="1604514"/>
            <a:ext cx="8229090" cy="3977158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/>
          <a:stretch/>
        </p:blipFill>
        <p:spPr>
          <a:xfrm>
            <a:off x="457172" y="1604514"/>
            <a:ext cx="8229090" cy="397715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8052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032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3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998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749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5382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8555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027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407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9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366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3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200"/>
            </a:lvl2pPr>
            <a:lvl3pPr marL="913074" indent="0">
              <a:buNone/>
              <a:defRPr sz="1000"/>
            </a:lvl3pPr>
            <a:lvl4pPr marL="1369612" indent="0">
              <a:buNone/>
              <a:defRPr sz="900"/>
            </a:lvl4pPr>
            <a:lvl5pPr marL="1826147" indent="0">
              <a:buNone/>
              <a:defRPr sz="900"/>
            </a:lvl5pPr>
            <a:lvl6pPr marL="2282685" indent="0">
              <a:buNone/>
              <a:defRPr sz="900"/>
            </a:lvl6pPr>
            <a:lvl7pPr marL="2739222" indent="0">
              <a:buNone/>
              <a:defRPr sz="900"/>
            </a:lvl7pPr>
            <a:lvl8pPr marL="3195752" indent="0">
              <a:buNone/>
              <a:defRPr sz="900"/>
            </a:lvl8pPr>
            <a:lvl9pPr marL="36522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7F48D-A5D2-C24D-9E99-2F00273C1F5B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892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346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707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073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42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9211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863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86734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85420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99638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87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5" indent="0">
              <a:buNone/>
              <a:defRPr sz="2800"/>
            </a:lvl2pPr>
            <a:lvl3pPr marL="913074" indent="0">
              <a:buNone/>
              <a:defRPr sz="2400"/>
            </a:lvl3pPr>
            <a:lvl4pPr marL="1369612" indent="0">
              <a:buNone/>
              <a:defRPr sz="2000"/>
            </a:lvl4pPr>
            <a:lvl5pPr marL="1826147" indent="0">
              <a:buNone/>
              <a:defRPr sz="2000"/>
            </a:lvl5pPr>
            <a:lvl6pPr marL="2282685" indent="0">
              <a:buNone/>
              <a:defRPr sz="2000"/>
            </a:lvl6pPr>
            <a:lvl7pPr marL="2739222" indent="0">
              <a:buNone/>
              <a:defRPr sz="2000"/>
            </a:lvl7pPr>
            <a:lvl8pPr marL="3195752" indent="0">
              <a:buNone/>
              <a:defRPr sz="2000"/>
            </a:lvl8pPr>
            <a:lvl9pPr marL="36522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5" indent="0">
              <a:buNone/>
              <a:defRPr sz="1200"/>
            </a:lvl2pPr>
            <a:lvl3pPr marL="913074" indent="0">
              <a:buNone/>
              <a:defRPr sz="1000"/>
            </a:lvl3pPr>
            <a:lvl4pPr marL="1369612" indent="0">
              <a:buNone/>
              <a:defRPr sz="900"/>
            </a:lvl4pPr>
            <a:lvl5pPr marL="1826147" indent="0">
              <a:buNone/>
              <a:defRPr sz="900"/>
            </a:lvl5pPr>
            <a:lvl6pPr marL="2282685" indent="0">
              <a:buNone/>
              <a:defRPr sz="900"/>
            </a:lvl6pPr>
            <a:lvl7pPr marL="2739222" indent="0">
              <a:buNone/>
              <a:defRPr sz="900"/>
            </a:lvl7pPr>
            <a:lvl8pPr marL="3195752" indent="0">
              <a:buNone/>
              <a:defRPr sz="900"/>
            </a:lvl8pPr>
            <a:lvl9pPr marL="36522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8A0FF-C2C6-594E-A258-3052B0CADD49}" type="datetime1">
              <a:rPr lang="en-US" smtClean="0"/>
              <a:t>11/30/16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749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444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2913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853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133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6998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604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0881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8144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7124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27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1" tIns="45653" rIns="91301" bIns="456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01" tIns="45653" rIns="91301" bIns="456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60784-68CE-E24E-A31F-78125EBD5ADF}" type="datetime1">
              <a:rPr lang="en-US" smtClean="0"/>
              <a:t>11/30/16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B3E9-A4A1-1C46-B962-8AABAFE60F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8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65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2" indent="-342402" algn="l" defTabSz="45653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72" indent="-285336" algn="l" defTabSz="45653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45" indent="-228269" algn="l" defTabSz="45653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78" indent="-228269" algn="l" defTabSz="45653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17" indent="-228269" algn="l" defTabSz="45653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3" indent="-228269" algn="l" defTabSz="4565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91" indent="-228269" algn="l" defTabSz="4565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28" indent="-228269" algn="l" defTabSz="4565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64" indent="-228269" algn="l" defTabSz="45653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5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4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12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7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85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22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52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94" algn="l" defTabSz="4565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5DEC251-4F80-4EB0-8E7D-FA576B553DE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7F135F-A22F-4B4C-B765-3C54050F2B7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06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BB6C00E-044D-44A5-8920-484F96F62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2290412-1C96-4AEB-A758-5E0183FA91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79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01" tIns="45653" rIns="91301" bIns="456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01" tIns="45653" rIns="91301" bIns="456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74"/>
            <a:fld id="{C64B2551-AAF8-4509-81B9-9897EC1F2FAE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3074"/>
              <a:t>11/30/16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74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32"/>
            <a:ext cx="2133600" cy="365125"/>
          </a:xfrm>
          <a:prstGeom prst="rect">
            <a:avLst/>
          </a:prstGeom>
        </p:spPr>
        <p:txBody>
          <a:bodyPr vert="horz" lIns="91301" tIns="45653" rIns="91301" bIns="456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074"/>
            <a:fld id="{02DFB57D-4255-4887-B3A1-D5416321CE50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3074"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07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02" indent="-342402" algn="l" defTabSz="91307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872" indent="-285336" algn="l" defTabSz="91307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45" indent="-228269" algn="l" defTabSz="91307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878" indent="-228269" algn="l" defTabSz="91307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17" indent="-228269" algn="l" defTabSz="91307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953" indent="-228269" algn="l" defTabSz="9130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491" indent="-228269" algn="l" defTabSz="9130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028" indent="-228269" algn="l" defTabSz="9130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564" indent="-228269" algn="l" defTabSz="91307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5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4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12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47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85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22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52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94" algn="l" defTabSz="913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2759" lvl="1" indent="-293537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4138" lvl="2" indent="-260921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5519" lvl="3" indent="-19569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6900" lvl="4" indent="-1956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8275" lvl="5" indent="-1956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39662" lvl="6" indent="-19569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2921" lvl="1" indent="-293597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4382" lvl="2" indent="-26097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5843" lvl="3" indent="-1957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7306" lvl="4" indent="-1957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8763" lvl="5" indent="-1957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0230" lvl="6" indent="-1957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328" lvl="1" indent="-29375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4992" lvl="2" indent="-26111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6655" lvl="3" indent="-19583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8321" lvl="4" indent="-1958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49983" lvl="5" indent="-1958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1650" lvl="6" indent="-19583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5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5" y="1604841"/>
            <a:ext cx="8228437" cy="3977158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783653" lvl="1" indent="-29387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175480" lvl="2" indent="-261218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567306" lvl="3" indent="-195914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1959133" lvl="4" indent="-19591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350959" lvl="5" indent="-19591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2742786" lvl="6" indent="-195914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/>
    <p:bodyStyle>
      <a:lvl1pPr marL="391867" indent="-293900"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FD7FF6-8150-40AE-8F0D-C487FEA070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1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A0E13B77-CB3D-49D0-837A-B5E0BE33C8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87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3AC76E6-222E-4A33-98E0-A2138AF8CE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A270AD1-8B33-449B-81E7-3A63D87897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801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ACA5623-6264-8849-BE8C-EC00197B8F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11/30/16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04931E1-EC67-3541-ADF6-803EE55AEC5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044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png"/><Relationship Id="rId17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71.xml"/><Relationship Id="rId2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71.xml"/><Relationship Id="rId2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4" Type="http://schemas.openxmlformats.org/officeDocument/2006/relationships/image" Target="../media/image5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83.xml"/><Relationship Id="rId6" Type="http://schemas.openxmlformats.org/officeDocument/2006/relationships/image" Target="../media/image210.png"/><Relationship Id="rId7" Type="http://schemas.openxmlformats.org/officeDocument/2006/relationships/image" Target="../media/image3.png"/><Relationship Id="rId8" Type="http://schemas.openxmlformats.org/officeDocument/2006/relationships/image" Target="../media/image410.png"/><Relationship Id="rId9" Type="http://schemas.openxmlformats.org/officeDocument/2006/relationships/image" Target="../media/image54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2.png"/><Relationship Id="rId13" Type="http://schemas.openxmlformats.org/officeDocument/2006/relationships/image" Target="../media/image58.png"/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83.xml"/><Relationship Id="rId6" Type="http://schemas.openxmlformats.org/officeDocument/2006/relationships/chart" Target="../charts/chart10.xml"/><Relationship Id="rId7" Type="http://schemas.openxmlformats.org/officeDocument/2006/relationships/chart" Target="../charts/chart11.xml"/><Relationship Id="rId8" Type="http://schemas.openxmlformats.org/officeDocument/2006/relationships/image" Target="../media/image54.emf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5" Type="http://schemas.openxmlformats.org/officeDocument/2006/relationships/chart" Target="../charts/chart14.xml"/><Relationship Id="rId6" Type="http://schemas.openxmlformats.org/officeDocument/2006/relationships/chart" Target="../charts/chart15.xml"/><Relationship Id="rId7" Type="http://schemas.openxmlformats.org/officeDocument/2006/relationships/chart" Target="../charts/chart16.xml"/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210.png"/><Relationship Id="rId3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Final Project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CSE8803HNC Fall 2016</a:t>
            </a:r>
          </a:p>
          <a:p>
            <a:r>
              <a:rPr lang="en-US" dirty="0" smtClean="0"/>
              <a:t>Contact: Professor Fang (Cherry) Liu</a:t>
            </a:r>
            <a:br>
              <a:rPr lang="en-US" dirty="0" smtClean="0"/>
            </a:br>
            <a:r>
              <a:rPr lang="en-US" dirty="0" err="1" smtClean="0"/>
              <a:t>fang.liu@oit.gatech.edu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591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Discretization &amp; Mask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392098"/>
            <a:ext cx="2286000" cy="112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89797"/>
            <a:ext cx="2286000" cy="1197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50" y="1372625"/>
            <a:ext cx="3274975" cy="1815746"/>
          </a:xfrm>
          <a:prstGeom prst="rect">
            <a:avLst/>
          </a:prstGeom>
          <a:noFill/>
        </p:spPr>
        <p:txBody>
          <a:bodyPr wrap="none" lIns="91301" tIns="45653" rIns="91301" bIns="45653" rtlCol="0">
            <a:spAutoFit/>
          </a:bodyPr>
          <a:lstStyle/>
          <a:p>
            <a:pPr defTabSz="913074"/>
            <a:r>
              <a:rPr lang="en-US" sz="2800" dirty="0">
                <a:solidFill>
                  <a:prstClr val="white"/>
                </a:solidFill>
                <a:latin typeface="Calibri"/>
              </a:rPr>
              <a:t>3 methods:</a:t>
            </a:r>
          </a:p>
          <a:p>
            <a:pPr marL="285336" indent="-285336" defTabSz="913074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Sight angle method</a:t>
            </a:r>
          </a:p>
          <a:p>
            <a:pPr marL="285336" indent="-285336" defTabSz="913074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Point-line distance</a:t>
            </a:r>
          </a:p>
          <a:p>
            <a:pPr marL="285336" indent="-285336" defTabSz="913074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Body intersection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5" y="3276605"/>
            <a:ext cx="1138606" cy="9958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5" y="4272499"/>
            <a:ext cx="871106" cy="871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78" y="3282752"/>
            <a:ext cx="2095899" cy="527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32" y="3285313"/>
            <a:ext cx="2191173" cy="5409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339" y="3828931"/>
            <a:ext cx="1772467" cy="209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36" y="4038682"/>
            <a:ext cx="2237789" cy="775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23" y="4813683"/>
            <a:ext cx="1751981" cy="3074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6795" y="5272427"/>
            <a:ext cx="5939206" cy="584775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pPr defTabSz="913074"/>
            <a:r>
              <a:rPr lang="en-US" sz="3200" dirty="0">
                <a:solidFill>
                  <a:prstClr val="white"/>
                </a:solidFill>
                <a:latin typeface="Calibri"/>
              </a:rPr>
              <a:t>Results were surprisingly effective: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45" y="4178068"/>
            <a:ext cx="2253703" cy="1271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49" y="5507537"/>
            <a:ext cx="2209800" cy="1246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176"/>
            <a:ext cx="9144000" cy="45176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882"/>
            <a:ext cx="9144000" cy="47902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14" y="352589"/>
            <a:ext cx="4058385" cy="35497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98" y="3893788"/>
            <a:ext cx="2757269" cy="27572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2" y="2308963"/>
            <a:ext cx="7334419" cy="1845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03" y="137083"/>
            <a:ext cx="6626653" cy="16358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12" y="1712999"/>
            <a:ext cx="6025508" cy="7128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6" y="2392430"/>
            <a:ext cx="7068536" cy="24482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59" y="4991675"/>
            <a:ext cx="4669759" cy="8195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106"/>
            <a:ext cx="9144000" cy="51577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106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5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Large-Scale Graph Computation with </a:t>
            </a:r>
            <a:r>
              <a:rPr lang="en-US" dirty="0" err="1" smtClean="0"/>
              <a:t>PETSc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Dezhi</a:t>
            </a:r>
            <a:r>
              <a:rPr lang="en-US" dirty="0" smtClean="0"/>
              <a:t> Fang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scale graph computation are ubiquitous</a:t>
            </a:r>
          </a:p>
          <a:p>
            <a:r>
              <a:rPr lang="en-US" dirty="0" smtClean="0"/>
              <a:t>Real-world graphs are sparse</a:t>
            </a:r>
          </a:p>
          <a:p>
            <a:r>
              <a:rPr lang="en-US" dirty="0" smtClean="0"/>
              <a:t>U. et. Al: Graph computations can be expressed in Matrix Multiplication 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67015" y="3308376"/>
            <a:ext cx="2593571" cy="3549624"/>
            <a:chOff x="3333403" y="3192085"/>
            <a:chExt cx="3458095" cy="35496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67" t="22361" r="15707"/>
            <a:stretch/>
          </p:blipFill>
          <p:spPr>
            <a:xfrm>
              <a:off x="3333403" y="3192086"/>
              <a:ext cx="3458095" cy="35496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67" t="22362" r="23109" b="12184"/>
            <a:stretch/>
          </p:blipFill>
          <p:spPr>
            <a:xfrm>
              <a:off x="3333403" y="3192085"/>
              <a:ext cx="2984270" cy="2992583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10" y="3599062"/>
            <a:ext cx="3116665" cy="29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PETSc</a:t>
            </a:r>
            <a:r>
              <a:rPr lang="en-US" dirty="0" smtClean="0"/>
              <a:t> &amp; </a:t>
            </a:r>
            <a:r>
              <a:rPr lang="en-US" dirty="0" err="1" smtClean="0"/>
              <a:t>SpMV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“seven dwarfs”</a:t>
            </a:r>
          </a:p>
          <a:p>
            <a:endParaRPr lang="en-US" dirty="0"/>
          </a:p>
          <a:p>
            <a:r>
              <a:rPr lang="en-US" dirty="0" smtClean="0"/>
              <a:t>Many advanced techniques in </a:t>
            </a:r>
            <a:r>
              <a:rPr lang="en-US" dirty="0" err="1" smtClean="0"/>
              <a:t>PETSc</a:t>
            </a:r>
            <a:endParaRPr lang="en-US" dirty="0" smtClean="0"/>
          </a:p>
          <a:p>
            <a:pPr lvl="1"/>
            <a:r>
              <a:rPr lang="en-US" dirty="0" smtClean="0"/>
              <a:t>MPIAIJ Format</a:t>
            </a:r>
          </a:p>
          <a:p>
            <a:pPr lvl="1"/>
            <a:endParaRPr lang="en-US" dirty="0"/>
          </a:p>
          <a:p>
            <a:r>
              <a:rPr lang="en-US" dirty="0" smtClean="0"/>
              <a:t>Easily Parallelizable</a:t>
            </a:r>
          </a:p>
          <a:p>
            <a:pPr lvl="1"/>
            <a:r>
              <a:rPr lang="en-US" dirty="0" smtClean="0"/>
              <a:t>Each processor hold a number of rows</a:t>
            </a:r>
          </a:p>
          <a:p>
            <a:pPr lvl="1"/>
            <a:r>
              <a:rPr lang="en-US" dirty="0" smtClean="0"/>
              <a:t>Low amount of MPI messages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774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36716"/>
              </p:ext>
            </p:extLst>
          </p:nvPr>
        </p:nvGraphicFramePr>
        <p:xfrm>
          <a:off x="628650" y="142938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4183290" y="4010415"/>
            <a:ext cx="257066" cy="40675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3247" y="630766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mtClean="0">
                <a:solidFill>
                  <a:prstClr val="black"/>
                </a:solidFill>
                <a:latin typeface="Calibri"/>
              </a:rPr>
              <a:t>128 Cores</a:t>
            </a:r>
          </a:p>
        </p:txBody>
      </p:sp>
      <p:sp>
        <p:nvSpPr>
          <p:cNvPr id="7" name="Left Brace 6"/>
          <p:cNvSpPr/>
          <p:nvPr/>
        </p:nvSpPr>
        <p:spPr>
          <a:xfrm rot="16200000">
            <a:off x="7193628" y="5067713"/>
            <a:ext cx="257067" cy="19530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1664" y="630766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4 cores</a:t>
            </a:r>
          </a:p>
        </p:txBody>
      </p:sp>
    </p:spTree>
    <p:extLst>
      <p:ext uri="{BB962C8B-B14F-4D97-AF65-F5344CB8AC3E}">
        <p14:creationId xmlns:p14="http://schemas.microsoft.com/office/powerpoint/2010/main" val="656514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457205" y="27335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167"/>
            <a:r>
              <a:rPr lang="en-US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Scalability Testing of Geant4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457205" y="1604841"/>
            <a:ext cx="8228437" cy="3977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167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Joe Harms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algn="ctr" defTabSz="414167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CSE 8803 Term Project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algn="ctr" defTabSz="414167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November 30, 2016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457205" y="27335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253"/>
            <a:r>
              <a:rPr lang="en-US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Introduction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189073" y="1604841"/>
            <a:ext cx="4621352" cy="3977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423" indent="-293241" defTabSz="41425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Geant4 is a Monte Carlo based simulation toolkit for radiation transport with applications in high-energy physics and nuclear science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423" indent="-293241" defTabSz="41425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Testing the scalability of Geant4’s scintillation physics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423" indent="-293241" defTabSz="414253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Various Energy Gamma’s are launched into a LYSO detector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569505" y="4904075"/>
            <a:ext cx="7807512" cy="1953961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"/>
          <a:stretch/>
        </p:blipFill>
        <p:spPr>
          <a:xfrm>
            <a:off x="5142562" y="1244295"/>
            <a:ext cx="3702437" cy="38726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457205" y="-165905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253"/>
            <a:r>
              <a:rPr lang="en-US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Results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80" name="CustomShape 2"/>
          <p:cNvSpPr/>
          <p:nvPr/>
        </p:nvSpPr>
        <p:spPr>
          <a:xfrm>
            <a:off x="565913" y="3999369"/>
            <a:ext cx="1423110" cy="313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546" tIns="40772" rIns="81546" bIns="40772"/>
          <a:lstStyle/>
          <a:p>
            <a:pPr defTabSz="414253"/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Weak Scaling</a:t>
            </a:r>
          </a:p>
        </p:txBody>
      </p:sp>
      <p:sp>
        <p:nvSpPr>
          <p:cNvPr id="81" name="CustomShape 3"/>
          <p:cNvSpPr/>
          <p:nvPr/>
        </p:nvSpPr>
        <p:spPr>
          <a:xfrm>
            <a:off x="7117183" y="4064751"/>
            <a:ext cx="1508666" cy="313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546" tIns="40772" rIns="81546" bIns="40772"/>
          <a:lstStyle/>
          <a:p>
            <a:pPr defTabSz="414253"/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Strong Scaling</a:t>
            </a:r>
          </a:p>
        </p:txBody>
      </p:sp>
      <p:sp>
        <p:nvSpPr>
          <p:cNvPr id="84" name="CustomShape 4"/>
          <p:cNvSpPr/>
          <p:nvPr/>
        </p:nvSpPr>
        <p:spPr>
          <a:xfrm>
            <a:off x="3738542" y="3258739"/>
            <a:ext cx="1260549" cy="3138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546" tIns="40772" rIns="81546" bIns="40772"/>
          <a:lstStyle/>
          <a:p>
            <a:pPr defTabSz="414253"/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Speedup</a:t>
            </a:r>
          </a:p>
        </p:txBody>
      </p:sp>
      <p:pic>
        <p:nvPicPr>
          <p:cNvPr id="2" name="Picture 1" descr="Screen Shot 2016-11-30 at 12.2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6" y="540226"/>
            <a:ext cx="3174880" cy="3032296"/>
          </a:xfrm>
          <a:prstGeom prst="rect">
            <a:avLst/>
          </a:prstGeom>
        </p:spPr>
      </p:pic>
      <p:pic>
        <p:nvPicPr>
          <p:cNvPr id="3" name="Picture 2" descr="Screen Shot 2016-11-30 at 12.2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13" y="776144"/>
            <a:ext cx="3289299" cy="2796378"/>
          </a:xfrm>
          <a:prstGeom prst="rect">
            <a:avLst/>
          </a:prstGeom>
        </p:spPr>
      </p:pic>
      <p:pic>
        <p:nvPicPr>
          <p:cNvPr id="4" name="Picture 3" descr="Screen Shot 2016-11-30 at 12.23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436" y="3666806"/>
            <a:ext cx="3702408" cy="2597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457205" y="27335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468"/>
            <a:r>
              <a:rPr lang="en-US" sz="3600" dirty="0"/>
              <a:t>Empirical </a:t>
            </a:r>
            <a:r>
              <a:rPr lang="en-US" sz="3600" dirty="0" err="1"/>
              <a:t>Likelyhood</a:t>
            </a:r>
            <a:r>
              <a:rPr lang="en-US" sz="3600" dirty="0"/>
              <a:t> Method in C </a:t>
            </a:r>
            <a:r>
              <a:rPr lang="en-US" sz="3600" dirty="0" err="1"/>
              <a:t>vs</a:t>
            </a:r>
            <a:r>
              <a:rPr lang="en-US" sz="3600" dirty="0"/>
              <a:t> R</a:t>
            </a:r>
            <a:endParaRPr lang="en-US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457205" y="1604841"/>
            <a:ext cx="8228437" cy="3977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468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Yanxi Hou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algn="ctr" defTabSz="414468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School of Mathematics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algn="ctr" defTabSz="414468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Georgia Institute of Technology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algn="ctr" defTabSz="414468"/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November 30, 2016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457205" y="27335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640"/>
            <a:r>
              <a:rPr lang="en-US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Methodology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75" name="CustomShape 2"/>
          <p:cNvSpPr/>
          <p:nvPr/>
        </p:nvSpPr>
        <p:spPr>
          <a:xfrm>
            <a:off x="457205" y="1604841"/>
            <a:ext cx="8228437" cy="39771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Implementation of Empirical likelihood method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In R, el.test in package “emplik”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In C, my own function eltest.c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The same algorithm both in R and C programs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First speedup from R to C, future projects in parallel program and extensions of empirical likelihood method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  <a:p>
            <a:pPr marL="391786" indent="-293514" defTabSz="41464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Six simulation cases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57205" y="273352"/>
            <a:ext cx="8228437" cy="11446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defTabSz="414640"/>
            <a:r>
              <a:rPr lang="en-US" sz="4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  <a:cs typeface="DejaVu Sans"/>
              </a:rPr>
              <a:t>Simulation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  <a:cs typeface="DejaVu Sans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457205" y="1493149"/>
            <a:ext cx="8228437" cy="4088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78" name="Table 3"/>
          <p:cNvGraphicFramePr/>
          <p:nvPr>
            <p:extLst>
              <p:ext uri="{D42A27DB-BD31-4B8C-83A1-F6EECF244321}">
                <p14:modId xmlns:p14="http://schemas.microsoft.com/office/powerpoint/2010/main" val="2726203143"/>
              </p:ext>
            </p:extLst>
          </p:nvPr>
        </p:nvGraphicFramePr>
        <p:xfrm>
          <a:off x="82978" y="1824962"/>
          <a:ext cx="8875009" cy="3566315"/>
        </p:xfrm>
        <a:graphic>
          <a:graphicData uri="http://schemas.openxmlformats.org/drawingml/2006/table">
            <a:tbl>
              <a:tblPr/>
              <a:tblGrid>
                <a:gridCol w="1608918"/>
                <a:gridCol w="925773"/>
                <a:gridCol w="1066190"/>
                <a:gridCol w="1283999"/>
                <a:gridCol w="1451847"/>
                <a:gridCol w="1267345"/>
                <a:gridCol w="1270937"/>
              </a:tblGrid>
              <a:tr h="4193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Case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Time(seconds)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-2LLR</a:t>
                      </a: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Times New Roman"/>
                      </a:endParaRPr>
                    </a:p>
                  </a:txBody>
                  <a:tcPr marL="82944" marR="82944" marT="41476" marB="41476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Iterations</a:t>
                      </a:r>
                      <a:endParaRPr lang="en-US" sz="1600" dirty="0"/>
                    </a:p>
                  </a:txBody>
                  <a:tcPr marL="82944" marR="82944" marT="41476" marB="414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iterations</a:t>
                      </a:r>
                      <a:endParaRPr lang="en-US" sz="1600" dirty="0"/>
                    </a:p>
                  </a:txBody>
                  <a:tcPr marL="82944" marR="82944" marT="41476" marB="41476"/>
                </a:tc>
              </a:tr>
              <a:tr h="450035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R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R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R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5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n=100,p=10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1.838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0.022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7.03488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7.03488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5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n=1000,p=10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1.877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0.039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9.144474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9.144474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5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n=10000,p=10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2.370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0.336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8.286966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8.386966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5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n=100,p=20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1.887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0.024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22.9094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22.9094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  <a:tr h="450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n=1000,p=20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1.980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0.108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13.49183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13.49183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</a:tr>
              <a:tr h="4467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n=10000,p=20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2.760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1.451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23.5809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23.5810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6</a:t>
                      </a:r>
                    </a:p>
                  </a:txBody>
                  <a:tcPr marL="81638" marR="81638" marT="41476" marB="41476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PETSc Implementation of a Computational Model of the Guinea Pig Ear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Thomas Bowling</a:t>
            </a:r>
          </a:p>
          <a:p>
            <a:endParaRPr lang="en-US" dirty="0"/>
          </a:p>
          <a:p>
            <a:r>
              <a:rPr lang="en-US" dirty="0"/>
              <a:t>CSE 8803 Final Project</a:t>
            </a:r>
          </a:p>
          <a:p>
            <a:r>
              <a:rPr lang="en-US" dirty="0"/>
              <a:t>November 30, 2016</a:t>
            </a:r>
          </a:p>
        </p:txBody>
      </p:sp>
    </p:spTree>
    <p:extLst>
      <p:ext uri="{BB962C8B-B14F-4D97-AF65-F5344CB8AC3E}">
        <p14:creationId xmlns:p14="http://schemas.microsoft.com/office/powerpoint/2010/main" val="412319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Hybrid MPI/</a:t>
            </a:r>
            <a:r>
              <a:rPr lang="en-US" dirty="0" err="1"/>
              <a:t>OpenMP</a:t>
            </a:r>
            <a:r>
              <a:rPr lang="en-US" dirty="0"/>
              <a:t> for Diffusion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02349"/>
            <a:ext cx="7886700" cy="197461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Achyut Panchal</a:t>
            </a:r>
          </a:p>
          <a:p>
            <a:pPr marL="0" indent="0" algn="ctr">
              <a:buNone/>
            </a:pPr>
            <a:r>
              <a:rPr lang="en-US" dirty="0"/>
              <a:t>CSE 8803: Term Project</a:t>
            </a:r>
          </a:p>
        </p:txBody>
      </p:sp>
    </p:spTree>
    <p:extLst>
      <p:ext uri="{BB962C8B-B14F-4D97-AF65-F5344CB8AC3E}">
        <p14:creationId xmlns:p14="http://schemas.microsoft.com/office/powerpoint/2010/main" val="1338141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3945"/>
            <a:ext cx="7772400" cy="774531"/>
          </a:xfrm>
        </p:spPr>
        <p:txBody>
          <a:bodyPr>
            <a:normAutofit/>
          </a:bodyPr>
          <a:lstStyle/>
          <a:p>
            <a:r>
              <a:rPr lang="en-US" sz="3600" dirty="0"/>
              <a:t>Problem and Numerical Method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6930" y="1630215"/>
            <a:ext cx="4737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Heat diffusion equation solved over a square domain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nd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order explicit scheme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Discretized using uniform grid 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1499" y="1400783"/>
            <a:ext cx="2616740" cy="230545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1144" y="1031451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wall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1500 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2434" y="1761284"/>
            <a:ext cx="156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Calibri"/>
              </a:rPr>
              <a:t>T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init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= 300 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15" y="3802584"/>
            <a:ext cx="3180387" cy="42833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247140" y="2751633"/>
            <a:ext cx="963037" cy="897536"/>
            <a:chOff x="6775315" y="5127127"/>
            <a:chExt cx="963037" cy="897536"/>
          </a:xfrm>
        </p:grpSpPr>
        <p:sp>
          <p:nvSpPr>
            <p:cNvPr id="9" name="Oval 8"/>
            <p:cNvSpPr/>
            <p:nvPr/>
          </p:nvSpPr>
          <p:spPr>
            <a:xfrm>
              <a:off x="7198468" y="5505855"/>
              <a:ext cx="116731" cy="1167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198468" y="5127127"/>
              <a:ext cx="116731" cy="11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198468" y="5907931"/>
              <a:ext cx="116731" cy="11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21621" y="5505855"/>
              <a:ext cx="116731" cy="11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775315" y="5492885"/>
              <a:ext cx="116731" cy="11673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621621" y="5907931"/>
              <a:ext cx="116731" cy="1167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775315" y="5907931"/>
              <a:ext cx="116731" cy="1167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621621" y="5127127"/>
              <a:ext cx="116731" cy="1167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775315" y="5127127"/>
              <a:ext cx="116731" cy="1167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811866" y="5564223"/>
              <a:ext cx="887577" cy="4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808622" y="5959819"/>
              <a:ext cx="887577" cy="4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805374" y="5188089"/>
              <a:ext cx="887577" cy="41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819090" y="5188089"/>
              <a:ext cx="15067" cy="7717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253595" y="5184841"/>
              <a:ext cx="15067" cy="7717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668646" y="5181596"/>
              <a:ext cx="15067" cy="7717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466962" y="3117391"/>
            <a:ext cx="2498617" cy="2968756"/>
            <a:chOff x="685798" y="3117391"/>
            <a:chExt cx="2498617" cy="2968756"/>
          </a:xfrm>
        </p:grpSpPr>
        <p:grpSp>
          <p:nvGrpSpPr>
            <p:cNvPr id="35" name="Group 34"/>
            <p:cNvGrpSpPr/>
            <p:nvPr/>
          </p:nvGrpSpPr>
          <p:grpSpPr>
            <a:xfrm>
              <a:off x="685798" y="3117391"/>
              <a:ext cx="2498617" cy="2968756"/>
              <a:chOff x="685798" y="2996119"/>
              <a:chExt cx="2498617" cy="296875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85799" y="2996119"/>
                <a:ext cx="1522379" cy="41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Initialize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85799" y="3497094"/>
                <a:ext cx="1522379" cy="41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For each step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164888" y="3996122"/>
                <a:ext cx="1522379" cy="41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For each point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662036" y="4495150"/>
                <a:ext cx="1522379" cy="41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Update </a:t>
                </a:r>
                <a:r>
                  <a:rPr lang="en-US" dirty="0" err="1">
                    <a:solidFill>
                      <a:prstClr val="white"/>
                    </a:solidFill>
                    <a:latin typeface="Calibri"/>
                  </a:rPr>
                  <a:t>T</a:t>
                </a:r>
                <a:r>
                  <a:rPr lang="en-US" baseline="-25000" dirty="0" err="1">
                    <a:solidFill>
                      <a:prstClr val="white"/>
                    </a:solidFill>
                    <a:latin typeface="Calibri"/>
                  </a:rPr>
                  <a:t>i,j</a:t>
                </a:r>
                <a:endParaRPr lang="en-US" baseline="-250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85798" y="5546585"/>
                <a:ext cx="1522379" cy="41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US" dirty="0">
                    <a:solidFill>
                      <a:prstClr val="white"/>
                    </a:solidFill>
                    <a:latin typeface="Calibri"/>
                  </a:rPr>
                  <a:t>Finalize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662035" y="5082413"/>
              <a:ext cx="1522379" cy="5377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dirty="0">
                  <a:solidFill>
                    <a:prstClr val="white"/>
                  </a:solidFill>
                  <a:latin typeface="Calibri"/>
                </a:rPr>
                <a:t>Additional computation</a:t>
              </a:r>
              <a:endParaRPr lang="en-US" baseline="-250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124241" y="4456661"/>
            <a:ext cx="571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MPI parallelism using domain decomposition (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MPI_Cart_Create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Communication required at each time step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4957" y="3521573"/>
            <a:ext cx="23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Possible parallelism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2514990" y="3851691"/>
            <a:ext cx="523039" cy="2399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965544" y="5351352"/>
            <a:ext cx="906066" cy="313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124241" y="5952628"/>
            <a:ext cx="571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  <a:latin typeface="Calibri"/>
              </a:rPr>
              <a:t>OpenMP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directive for the outer for loop (costliest)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pragma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omp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parallel for private(..) collapse(2)</a:t>
            </a:r>
          </a:p>
        </p:txBody>
      </p:sp>
    </p:spTree>
    <p:extLst>
      <p:ext uri="{BB962C8B-B14F-4D97-AF65-F5344CB8AC3E}">
        <p14:creationId xmlns:p14="http://schemas.microsoft.com/office/powerpoint/2010/main" val="1464694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3945"/>
            <a:ext cx="7772400" cy="774531"/>
          </a:xfrm>
        </p:spPr>
        <p:txBody>
          <a:bodyPr>
            <a:normAutofit/>
          </a:bodyPr>
          <a:lstStyle/>
          <a:p>
            <a:r>
              <a:rPr lang="en-US" sz="3600" dirty="0"/>
              <a:t>MPI vs </a:t>
            </a:r>
            <a:r>
              <a:rPr lang="en-US" sz="3600" dirty="0" err="1"/>
              <a:t>OpenMP</a:t>
            </a:r>
            <a:endParaRPr lang="en-US" sz="3600" dirty="0"/>
          </a:p>
        </p:txBody>
      </p:sp>
      <p:graphicFrame>
        <p:nvGraphicFramePr>
          <p:cNvPr id="57" name="Chart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5998994"/>
              </p:ext>
            </p:extLst>
          </p:nvPr>
        </p:nvGraphicFramePr>
        <p:xfrm>
          <a:off x="5485421" y="1646327"/>
          <a:ext cx="3562349" cy="25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8" name="Chart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6902555"/>
              </p:ext>
            </p:extLst>
          </p:nvPr>
        </p:nvGraphicFramePr>
        <p:xfrm>
          <a:off x="6117685" y="4170453"/>
          <a:ext cx="2685848" cy="25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4859" y="1031200"/>
            <a:ext cx="51751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Single node: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MPI speedup flatten for n &gt; 10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OMP worse than MPI, flattens for n &gt; 4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Cost of thread-creation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Performance better if point-wise computations made costly (reaction,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thermo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).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OMP slightly worse than MPI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Multiple nodes: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Hybrid MPI/OMP preferred for costly point-wise computations, very minor benefits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Not much benefit from bypassing communications</a:t>
            </a:r>
          </a:p>
        </p:txBody>
      </p:sp>
      <p:graphicFrame>
        <p:nvGraphicFramePr>
          <p:cNvPr id="59" name="Chart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88892"/>
              </p:ext>
            </p:extLst>
          </p:nvPr>
        </p:nvGraphicFramePr>
        <p:xfrm>
          <a:off x="2635217" y="4170453"/>
          <a:ext cx="3562349" cy="2524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Chart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0736073"/>
              </p:ext>
            </p:extLst>
          </p:nvPr>
        </p:nvGraphicFramePr>
        <p:xfrm>
          <a:off x="23812" y="4170521"/>
          <a:ext cx="2772384" cy="2524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43022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3945"/>
            <a:ext cx="7772400" cy="774531"/>
          </a:xfrm>
        </p:spPr>
        <p:txBody>
          <a:bodyPr>
            <a:normAutofit/>
          </a:bodyPr>
          <a:lstStyle/>
          <a:p>
            <a:r>
              <a:rPr lang="en-US" sz="3600" dirty="0"/>
              <a:t>Unbalanced Problems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858" y="1031170"/>
            <a:ext cx="5398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Applications: Lagrangian particle simulations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MPI performance bad if not possible to load-balance the problem beforehand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Standard OMP performance as bad as MPI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Need to use schedule(dynamic, xx)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Effect of various chunk sizes different for different number of threads.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274" y="5025994"/>
            <a:ext cx="87938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Conclusions: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Hybrid programming not very helpful for well-balanced problems and only minimal gains in specific cases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Useful for badly load-balanced cases, useful if memory bound problem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Need to look more into memory management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What if communication bound problem?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9503"/>
              </p:ext>
            </p:extLst>
          </p:nvPr>
        </p:nvGraphicFramePr>
        <p:xfrm>
          <a:off x="5276850" y="1238622"/>
          <a:ext cx="3867150" cy="212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894916"/>
              </p:ext>
            </p:extLst>
          </p:nvPr>
        </p:nvGraphicFramePr>
        <p:xfrm>
          <a:off x="3646352" y="3062465"/>
          <a:ext cx="3057525" cy="212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918251"/>
              </p:ext>
            </p:extLst>
          </p:nvPr>
        </p:nvGraphicFramePr>
        <p:xfrm>
          <a:off x="588827" y="3001599"/>
          <a:ext cx="3057525" cy="212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5365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PETSC Implementation </a:t>
            </a:r>
            <a:r>
              <a:rPr lang="en-US"/>
              <a:t>of a Matlab</a:t>
            </a:r>
            <a:r>
              <a:rPr lang="en-US" dirty="0"/>
              <a:t> Model of Cell </a:t>
            </a:r>
            <a:r>
              <a:rPr lang="en-US" dirty="0" err="1"/>
              <a:t>Morphodynamics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Pilcher</a:t>
            </a:r>
          </a:p>
          <a:p>
            <a:r>
              <a:rPr lang="en-US" dirty="0"/>
              <a:t>Original Model by Siarhei </a:t>
            </a:r>
            <a:r>
              <a:rPr lang="en-US" dirty="0" err="1"/>
              <a:t>Hladshu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939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Description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8587" y="1590675"/>
            <a:ext cx="4929188" cy="41370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 – Link the motion of the cell membrane with the underlying chemical reactions</a:t>
            </a:r>
          </a:p>
          <a:p>
            <a:pPr lvl="1"/>
            <a:r>
              <a:rPr lang="en-US" dirty="0"/>
              <a:t>Two Stages</a:t>
            </a:r>
          </a:p>
          <a:p>
            <a:pPr lvl="2"/>
            <a:r>
              <a:rPr lang="en-US" dirty="0"/>
              <a:t>1) Reaction Diffusion – Determines </a:t>
            </a:r>
            <a:r>
              <a:rPr lang="en-US" dirty="0" err="1"/>
              <a:t>GTPase</a:t>
            </a:r>
            <a:r>
              <a:rPr lang="en-US" dirty="0"/>
              <a:t> activity within the cell</a:t>
            </a:r>
          </a:p>
          <a:p>
            <a:pPr lvl="2"/>
            <a:r>
              <a:rPr lang="en-US" dirty="0"/>
              <a:t>2) Cellular Plots – Updates the cell border based on local </a:t>
            </a:r>
            <a:r>
              <a:rPr lang="en-US" dirty="0" err="1"/>
              <a:t>GTPase</a:t>
            </a:r>
            <a:r>
              <a:rPr lang="en-US" dirty="0"/>
              <a:t> activity</a:t>
            </a:r>
          </a:p>
          <a:p>
            <a:pPr lvl="2"/>
            <a:r>
              <a:rPr lang="en-US" dirty="0"/>
              <a:t>Reaction Diffusion takes &gt;99% of computation time</a:t>
            </a:r>
          </a:p>
          <a:p>
            <a:pPr lvl="2"/>
            <a:r>
              <a:rPr lang="en-US" dirty="0"/>
              <a:t>The Cellular Plots model is not intuitively parallelized</a:t>
            </a:r>
          </a:p>
        </p:txBody>
      </p:sp>
      <p:pic>
        <p:nvPicPr>
          <p:cNvPr id="5" name="actin_dynam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37" t="820" r="1"/>
          <a:stretch/>
        </p:blipFill>
        <p:spPr>
          <a:xfrm>
            <a:off x="5212897" y="1027906"/>
            <a:ext cx="3886200" cy="557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Description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271857" y="4488631"/>
            <a:ext cx="4346268" cy="2232440"/>
            <a:chOff x="1548376" y="2281814"/>
            <a:chExt cx="6735442" cy="2594722"/>
          </a:xfrm>
        </p:grpSpPr>
        <p:sp>
          <p:nvSpPr>
            <p:cNvPr id="98" name="TextBox 97"/>
            <p:cNvSpPr txBox="1"/>
            <p:nvPr/>
          </p:nvSpPr>
          <p:spPr>
            <a:xfrm>
              <a:off x="2758307" y="2401077"/>
              <a:ext cx="654148" cy="679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3200" dirty="0">
                  <a:solidFill>
                    <a:prstClr val="black"/>
                  </a:solidFill>
                  <a:latin typeface="Calibri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824834" y="4196862"/>
              <a:ext cx="446409" cy="679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3200" dirty="0">
                  <a:solidFill>
                    <a:prstClr val="black"/>
                  </a:solidFill>
                  <a:latin typeface="Calibri"/>
                </a:rPr>
                <a:t>I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064975" y="3493480"/>
              <a:ext cx="578380" cy="679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3200" dirty="0">
                  <a:solidFill>
                    <a:prstClr val="black"/>
                  </a:solidFill>
                  <a:latin typeface="Calibri"/>
                </a:rPr>
                <a:t>F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 flipV="1">
              <a:off x="2828587" y="2985852"/>
              <a:ext cx="0" cy="12110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3063442" y="2985852"/>
              <a:ext cx="0" cy="12110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98" idx="3"/>
            </p:cNvCxnSpPr>
            <p:nvPr/>
          </p:nvCxnSpPr>
          <p:spPr>
            <a:xfrm flipV="1">
              <a:off x="3412455" y="2693465"/>
              <a:ext cx="737518" cy="474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endCxn id="100" idx="0"/>
            </p:cNvCxnSpPr>
            <p:nvPr/>
          </p:nvCxnSpPr>
          <p:spPr>
            <a:xfrm>
              <a:off x="4251889" y="2558562"/>
              <a:ext cx="102276" cy="9349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100" idx="2"/>
            </p:cNvCxnSpPr>
            <p:nvPr/>
          </p:nvCxnSpPr>
          <p:spPr>
            <a:xfrm flipH="1">
              <a:off x="4251891" y="4173154"/>
              <a:ext cx="102274" cy="4076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100" idx="1"/>
            </p:cNvCxnSpPr>
            <p:nvPr/>
          </p:nvCxnSpPr>
          <p:spPr>
            <a:xfrm flipH="1" flipV="1">
              <a:off x="3180228" y="3785868"/>
              <a:ext cx="884746" cy="474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7931117" y="2285308"/>
              <a:ext cx="286178" cy="536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997640" y="4081093"/>
              <a:ext cx="286178" cy="679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endParaRPr lang="en-US" sz="3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553898" y="2871857"/>
              <a:ext cx="850884" cy="429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GEF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013811" y="3152422"/>
              <a:ext cx="903634" cy="429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GAP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315999" y="3844423"/>
              <a:ext cx="850884" cy="429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GEF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72547" y="2281814"/>
              <a:ext cx="1306595" cy="429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Arp2/3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403989" y="3450565"/>
              <a:ext cx="928262" cy="429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dirty="0">
                  <a:solidFill>
                    <a:prstClr val="black"/>
                  </a:solidFill>
                  <a:latin typeface="Calibri"/>
                </a:rPr>
                <a:t>PI3K</a:t>
              </a:r>
            </a:p>
          </p:txBody>
        </p:sp>
        <p:sp>
          <p:nvSpPr>
            <p:cNvPr id="128" name="Circular Arrow 44"/>
            <p:cNvSpPr/>
            <p:nvPr/>
          </p:nvSpPr>
          <p:spPr>
            <a:xfrm rot="12405755" flipH="1">
              <a:off x="1548376" y="2338018"/>
              <a:ext cx="1399386" cy="1455653"/>
            </a:xfrm>
            <a:prstGeom prst="circularArrow">
              <a:avLst>
                <a:gd name="adj1" fmla="val 0"/>
                <a:gd name="adj2" fmla="val 269338"/>
                <a:gd name="adj3" fmla="val 20371305"/>
                <a:gd name="adj4" fmla="val 3518985"/>
                <a:gd name="adj5" fmla="val 2936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585752" y="1415652"/>
            <a:ext cx="65260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Reaction Diffusion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Models Activation and inactivation of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GTPase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(A &lt;-&gt; I) and formation of actin fibers (F)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Active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GTPase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promotes the formation of actin fibers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Active and Inactive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GTPase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can diffuse independently</a:t>
            </a:r>
          </a:p>
          <a:p>
            <a:pPr marL="1200150" lvl="2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 reaction term for the exchange of active and inactive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GTPase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is highly non-linear and depends on the concentration of all parameters 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Cell is not a square shape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No-flux boundary conditions (Homogenous)</a:t>
            </a: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Minor changes in parameters leads to very different behaviors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2402822" y="4838359"/>
                <a:ext cx="2133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762" y="4838358"/>
                <a:ext cx="1272913" cy="443455"/>
              </a:xfrm>
              <a:prstGeom prst="rect">
                <a:avLst/>
              </a:prstGeom>
              <a:blipFill>
                <a:blip r:embed="rId6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2416497" y="5258612"/>
                <a:ext cx="2159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996" y="5258611"/>
                <a:ext cx="1296830" cy="443455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2423826" y="5689506"/>
                <a:ext cx="23391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767" y="5689505"/>
                <a:ext cx="1305293" cy="443455"/>
              </a:xfrm>
              <a:prstGeom prst="rect">
                <a:avLst/>
              </a:prstGeom>
              <a:blipFill>
                <a:blip r:embed="rId8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2416518" y="6109758"/>
                <a:ext cx="60452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14:m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996" y="6109758"/>
                <a:ext cx="3326360" cy="51212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" name="0.2_0.5_1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5406" y="4521215"/>
            <a:ext cx="1693070" cy="2257426"/>
          </a:xfrm>
          <a:prstGeom prst="rect">
            <a:avLst/>
          </a:prstGeom>
        </p:spPr>
      </p:pic>
      <p:pic>
        <p:nvPicPr>
          <p:cNvPr id="138" name="0.05_0.5_0.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89416" y="4524366"/>
            <a:ext cx="1691190" cy="225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7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9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564368"/>
            <a:ext cx="4035878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PETSC and MATLAB both used Euler’s Method</a:t>
            </a:r>
          </a:p>
          <a:p>
            <a:pPr lvl="1"/>
            <a:r>
              <a:rPr lang="en-US" dirty="0" err="1"/>
              <a:t>Matlab</a:t>
            </a:r>
            <a:r>
              <a:rPr lang="en-US" dirty="0"/>
              <a:t> code was </a:t>
            </a:r>
            <a:r>
              <a:rPr lang="en-US" dirty="0" err="1"/>
              <a:t>vectorized</a:t>
            </a:r>
            <a:r>
              <a:rPr lang="en-US" dirty="0"/>
              <a:t> and does take advantage of multiple cores</a:t>
            </a:r>
          </a:p>
          <a:p>
            <a:pPr lvl="1"/>
            <a:r>
              <a:rPr lang="en-US" dirty="0"/>
              <a:t>Task Tested:</a:t>
            </a:r>
          </a:p>
          <a:p>
            <a:pPr lvl="2"/>
            <a:r>
              <a:rPr lang="en-US" dirty="0"/>
              <a:t>Read initial conditions from file</a:t>
            </a:r>
          </a:p>
          <a:p>
            <a:pPr lvl="2"/>
            <a:r>
              <a:rPr lang="en-US" dirty="0"/>
              <a:t>Compute 50,000 Euler </a:t>
            </a:r>
            <a:r>
              <a:rPr lang="en-US" dirty="0" err="1"/>
              <a:t>Timesteps</a:t>
            </a:r>
            <a:endParaRPr lang="en-US" dirty="0"/>
          </a:p>
          <a:p>
            <a:r>
              <a:rPr lang="en-US" dirty="0"/>
              <a:t> Results</a:t>
            </a:r>
          </a:p>
          <a:p>
            <a:pPr lvl="1"/>
            <a:r>
              <a:rPr lang="en-US" dirty="0"/>
              <a:t>Outputs are identical</a:t>
            </a:r>
          </a:p>
          <a:p>
            <a:pPr lvl="1"/>
            <a:r>
              <a:rPr lang="en-US" dirty="0"/>
              <a:t>PETSC runs 8-10 times faster than MATLAB code at the same thread count</a:t>
            </a:r>
          </a:p>
          <a:p>
            <a:pPr lvl="1"/>
            <a:r>
              <a:rPr lang="en-US" dirty="0"/>
              <a:t>PETSC tends to have better parallel efficiency</a:t>
            </a:r>
          </a:p>
          <a:p>
            <a:pPr lvl="1"/>
            <a:r>
              <a:rPr lang="en-US" dirty="0"/>
              <a:t>Potential Load Balancing Issues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F8005EA8-D8C1-43D7-A5FC-8787D7DBEE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782728"/>
              </p:ext>
            </p:extLst>
          </p:nvPr>
        </p:nvGraphicFramePr>
        <p:xfrm>
          <a:off x="5578928" y="1027906"/>
          <a:ext cx="3171825" cy="2786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175A3F4-2EF0-48D2-A304-DDB8DD54A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540047"/>
              </p:ext>
            </p:extLst>
          </p:nvPr>
        </p:nvGraphicFramePr>
        <p:xfrm>
          <a:off x="5578928" y="1027963"/>
          <a:ext cx="3200400" cy="288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379" y="3813970"/>
            <a:ext cx="2075014" cy="97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02147" y="787959"/>
            <a:ext cx="1422338" cy="5607871"/>
            <a:chOff x="6962173" y="1212216"/>
            <a:chExt cx="1896450" cy="56078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806" y="1212216"/>
              <a:ext cx="1885817" cy="18858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2173" y="3077000"/>
              <a:ext cx="1885817" cy="188581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455" y="4952185"/>
              <a:ext cx="1867902" cy="1867902"/>
            </a:xfrm>
            <a:prstGeom prst="rect">
              <a:avLst/>
            </a:prstGeom>
          </p:spPr>
        </p:pic>
      </p:grpSp>
      <p:pic>
        <p:nvPicPr>
          <p:cNvPr id="12" name="0.2_0.5_1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29149" y="1145063"/>
            <a:ext cx="1693070" cy="22574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3124" y="787954"/>
            <a:ext cx="100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PETSC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39993" y="775731"/>
            <a:ext cx="100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  <a:latin typeface="Calibri"/>
              </a:rPr>
              <a:t>MATLAB</a:t>
            </a:r>
          </a:p>
        </p:txBody>
      </p:sp>
      <p:pic>
        <p:nvPicPr>
          <p:cNvPr id="18" name="savePics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8567" y="1146653"/>
            <a:ext cx="1696811" cy="22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1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N-Body Simulations with EXAFMM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Arvind Singh</a:t>
            </a:r>
          </a:p>
          <a:p>
            <a:r>
              <a:rPr lang="en-US" dirty="0"/>
              <a:t>CSE8803: Course Project</a:t>
            </a:r>
          </a:p>
        </p:txBody>
      </p:sp>
    </p:spTree>
    <p:extLst>
      <p:ext uri="{BB962C8B-B14F-4D97-AF65-F5344CB8AC3E}">
        <p14:creationId xmlns:p14="http://schemas.microsoft.com/office/powerpoint/2010/main" val="3073634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1955"/>
            <a:ext cx="7886700" cy="5085011"/>
          </a:xfrm>
        </p:spPr>
        <p:txBody>
          <a:bodyPr/>
          <a:lstStyle/>
          <a:p>
            <a:r>
              <a:rPr lang="en-US" dirty="0"/>
              <a:t>One of the “seven dwarfs of HPC”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803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Calibri Light"/>
              </a:rPr>
              <a:t>N-Body Simulations With EXAFMM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563764"/>
              </p:ext>
            </p:extLst>
          </p:nvPr>
        </p:nvGraphicFramePr>
        <p:xfrm>
          <a:off x="491693" y="1665725"/>
          <a:ext cx="1621839" cy="18592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025">
                  <a:extLst>
                    <a:ext uri="{9D8B030D-6E8A-4147-A177-3AD203B41FA5}">
                      <a16:colId xmlns:a16="http://schemas.microsoft.com/office/drawing/2014/main" xmlns="" val="3296694912"/>
                    </a:ext>
                  </a:extLst>
                </a:gridCol>
                <a:gridCol w="938814">
                  <a:extLst>
                    <a:ext uri="{9D8B030D-6E8A-4147-A177-3AD203B41FA5}">
                      <a16:colId xmlns:a16="http://schemas.microsoft.com/office/drawing/2014/main" xmlns="" val="177307761"/>
                    </a:ext>
                  </a:extLst>
                </a:gridCol>
              </a:tblGrid>
              <a:tr h="474439">
                <a:tc>
                  <a:txBody>
                    <a:bodyPr/>
                    <a:lstStyle/>
                    <a:p>
                      <a:r>
                        <a:rPr lang="en-US" sz="1400" dirty="0"/>
                        <a:t>Methods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Comp. Complexity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825155128"/>
                  </a:ext>
                </a:extLst>
              </a:tr>
              <a:tr h="279082">
                <a:tc>
                  <a:txBody>
                    <a:bodyPr/>
                    <a:lstStyle/>
                    <a:p>
                      <a:r>
                        <a:rPr lang="en-US" sz="1400" dirty="0" err="1"/>
                        <a:t>Treecode</a:t>
                      </a:r>
                      <a:endParaRPr lang="en-US" sz="14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O(N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logN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3855678737"/>
                  </a:ext>
                </a:extLst>
              </a:tr>
              <a:tr h="279082">
                <a:tc>
                  <a:txBody>
                    <a:bodyPr/>
                    <a:lstStyle/>
                    <a:p>
                      <a:r>
                        <a:rPr lang="en-US" sz="1400" dirty="0"/>
                        <a:t>FMM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O(</a:t>
                      </a:r>
                      <a:r>
                        <a:rPr lang="en-US" sz="1400" dirty="0" err="1"/>
                        <a:t>logN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264203855"/>
                  </a:ext>
                </a:extLst>
              </a:tr>
              <a:tr h="279082">
                <a:tc>
                  <a:txBody>
                    <a:bodyPr/>
                    <a:lstStyle/>
                    <a:p>
                      <a:r>
                        <a:rPr lang="en-US" sz="1400" dirty="0"/>
                        <a:t>Hybrid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O(</a:t>
                      </a:r>
                      <a:r>
                        <a:rPr lang="en-US" sz="1400" dirty="0" err="1"/>
                        <a:t>log</a:t>
                      </a:r>
                      <a:r>
                        <a:rPr lang="en-US" sz="1400" baseline="0" dirty="0" err="1"/>
                        <a:t>N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626008438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93267" y="3101761"/>
            <a:ext cx="4183194" cy="3571904"/>
            <a:chOff x="399632" y="3208683"/>
            <a:chExt cx="5577592" cy="3571904"/>
          </a:xfrm>
        </p:grpSpPr>
        <p:grpSp>
          <p:nvGrpSpPr>
            <p:cNvPr id="8" name="Group 7"/>
            <p:cNvGrpSpPr/>
            <p:nvPr/>
          </p:nvGrpSpPr>
          <p:grpSpPr>
            <a:xfrm>
              <a:off x="399632" y="3208683"/>
              <a:ext cx="5577592" cy="3571904"/>
              <a:chOff x="262466" y="3060441"/>
              <a:chExt cx="5577592" cy="35719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466" y="3211796"/>
                <a:ext cx="5382553" cy="342054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295777" y="3060441"/>
                <a:ext cx="544281" cy="13342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278021" y="5224568"/>
                <a:ext cx="544281" cy="13342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48911" y="3208683"/>
              <a:ext cx="2218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400" b="1" u="sng" dirty="0">
                  <a:solidFill>
                    <a:prstClr val="black"/>
                  </a:solidFill>
                  <a:latin typeface="Calibri"/>
                </a:rPr>
                <a:t>EXAFMM Algorithm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81224" y="1647397"/>
            <a:ext cx="30317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Calibri"/>
              </a:rPr>
              <a:t>Treecode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Clusters remote particles into larger groups and uses ME</a:t>
            </a:r>
          </a:p>
          <a:p>
            <a:pPr marL="342900" indent="-342900" algn="just" defTabSz="914400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FMM: Clusters not only the remote particles but also the nearby particles using 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8287" y="1228214"/>
            <a:ext cx="311706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b="1" u="sng" dirty="0">
                <a:solidFill>
                  <a:prstClr val="black"/>
                </a:solidFill>
                <a:latin typeface="Calibri"/>
              </a:rPr>
              <a:t>Laplace Kernel: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1. Equation: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2. Initial Conditions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3. Upon discretization, this yields system that can be solved iteratively, with matrix vector products accelerated using FMM</a:t>
            </a:r>
          </a:p>
        </p:txBody>
      </p:sp>
      <p:pic>
        <p:nvPicPr>
          <p:cNvPr id="2052" name="Picture 4" descr="https://www.hpc.kaust.edu.sa/ikiwiki/sc12/presentations/r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643" y="3293320"/>
            <a:ext cx="3136753" cy="325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93068" y="3124511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Benchmarks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36634" y="6408117"/>
            <a:ext cx="349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single socket of a Xeon X5650 (2.67G, 6 cores)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70247" y="1561969"/>
                <a:ext cx="13620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14:m/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3647" y="1561946"/>
                <a:ext cx="1360181" cy="276999"/>
              </a:xfrm>
              <a:prstGeom prst="rect">
                <a:avLst/>
              </a:prstGeom>
              <a:blipFill>
                <a:blip r:embed="rId5"/>
                <a:stretch>
                  <a:fillRect l="-3587" t="-4348" r="-4036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7383368" y="3672992"/>
            <a:ext cx="1753629" cy="36471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R. Yokota et. al., “</a:t>
            </a:r>
            <a:r>
              <a:rPr lang="en-US" sz="1100" dirty="0" err="1">
                <a:solidFill>
                  <a:prstClr val="black"/>
                </a:solidFill>
                <a:latin typeface="Calibri"/>
              </a:rPr>
              <a:t>ExaFM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: An open source library…”, 2012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L. Barba et. al., “Hierarchical N body simulations…”, IEEE CS&amp;AIP, 2012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R. Yokota et. al., “A tuned and scalable FMM…”, HPC applications, 2012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R. Yokota et. al., “N Body Methods on Xeon Processors”, H3P, 2014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R. Yokota, “An FMM based on Dual Tree…”, JACT, 2013</a:t>
            </a:r>
          </a:p>
          <a:p>
            <a:pPr marL="342900" indent="-342900" defTabSz="914400">
              <a:buFontTx/>
              <a:buAutoNum type="arabicPeriod"/>
            </a:pPr>
            <a:endParaRPr lang="en-US" sz="11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Tx/>
              <a:buAutoNum type="arabicPeriod"/>
            </a:pP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01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Formulation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34" y="2113265"/>
            <a:ext cx="5175270" cy="132629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5" y="1446818"/>
            <a:ext cx="2839481" cy="1718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4096366"/>
            <a:ext cx="4737546" cy="5621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7765" y="3645036"/>
            <a:ext cx="2655128" cy="1422684"/>
            <a:chOff x="307763" y="3645022"/>
            <a:chExt cx="2655128" cy="1422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40" y="3645022"/>
              <a:ext cx="2470776" cy="12422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7763" y="4790706"/>
              <a:ext cx="26551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Meaud and Grosh, </a:t>
              </a:r>
              <a:r>
                <a:rPr lang="en-US" sz="1200" i="1" dirty="0"/>
                <a:t>Biophysical J.</a:t>
              </a:r>
              <a:r>
                <a:rPr lang="en-US" sz="1200" dirty="0"/>
                <a:t>, 2014</a:t>
              </a: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V="1">
            <a:off x="3274795" y="2424418"/>
            <a:ext cx="5788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15028" y="1769215"/>
            <a:ext cx="2773668" cy="369332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dirty="0"/>
              <a:t>Model FEM Equations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8711" y="2104889"/>
            <a:ext cx="1164459" cy="307777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1400" dirty="0"/>
              <a:t>mechanical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1705" y="2265678"/>
            <a:ext cx="1716734" cy="307777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1400" dirty="0"/>
              <a:t>pressure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8711" y="2461007"/>
            <a:ext cx="1164459" cy="307777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sz="1400" dirty="0"/>
              <a:t>electrical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686918" y="3447885"/>
            <a:ext cx="0" cy="6400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67507" y="3566548"/>
            <a:ext cx="2747891" cy="369197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r>
              <a:rPr lang="en-US" dirty="0"/>
              <a:t>Assume harmonic response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4504" y="4819060"/>
            <a:ext cx="5774317" cy="1477192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pPr marL="285336" indent="-285336">
              <a:buFont typeface="Arial" panose="020B0604020202020204" pitchFamily="34" charset="0"/>
              <a:buChar char="•"/>
            </a:pPr>
            <a:r>
              <a:rPr lang="en-US" dirty="0"/>
              <a:t>This system of equations, </a:t>
            </a:r>
            <a:r>
              <a:rPr lang="en-US" b="1" dirty="0"/>
              <a:t>A</a:t>
            </a:r>
            <a:r>
              <a:rPr lang="en-US" dirty="0"/>
              <a:t>v=F, can be solved with direct or KSP methods</a:t>
            </a:r>
          </a:p>
          <a:p>
            <a:pPr marL="285336" indent="-285336">
              <a:buFont typeface="Arial" panose="020B0604020202020204" pitchFamily="34" charset="0"/>
              <a:buChar char="•"/>
            </a:pPr>
            <a:endParaRPr lang="en-US" dirty="0"/>
          </a:p>
          <a:p>
            <a:pPr marL="285336" indent="-285336">
              <a:buFont typeface="Arial" panose="020B0604020202020204" pitchFamily="34" charset="0"/>
              <a:buChar char="•"/>
            </a:pPr>
            <a:r>
              <a:rPr lang="en-US" dirty="0"/>
              <a:t>The matrix A is non-symmetric, so use CGS,  Bi-CGSTAB, or GMRES to solve</a:t>
            </a:r>
          </a:p>
        </p:txBody>
      </p:sp>
    </p:spTree>
    <p:extLst>
      <p:ext uri="{BB962C8B-B14F-4D97-AF65-F5344CB8AC3E}">
        <p14:creationId xmlns:p14="http://schemas.microsoft.com/office/powerpoint/2010/main" val="376421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346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7128"/>
              </p:ext>
            </p:extLst>
          </p:nvPr>
        </p:nvGraphicFramePr>
        <p:xfrm>
          <a:off x="628652" y="1118587"/>
          <a:ext cx="2572293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4067405"/>
              </p:ext>
            </p:extLst>
          </p:nvPr>
        </p:nvGraphicFramePr>
        <p:xfrm>
          <a:off x="3445092" y="1119188"/>
          <a:ext cx="257175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965134"/>
              </p:ext>
            </p:extLst>
          </p:nvPr>
        </p:nvGraphicFramePr>
        <p:xfrm>
          <a:off x="6260991" y="1118586"/>
          <a:ext cx="257175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7358"/>
              </p:ext>
            </p:extLst>
          </p:nvPr>
        </p:nvGraphicFramePr>
        <p:xfrm>
          <a:off x="3445092" y="3479321"/>
          <a:ext cx="257175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15217"/>
              </p:ext>
            </p:extLst>
          </p:nvPr>
        </p:nvGraphicFramePr>
        <p:xfrm>
          <a:off x="6260991" y="3449082"/>
          <a:ext cx="257175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252835"/>
              </p:ext>
            </p:extLst>
          </p:nvPr>
        </p:nvGraphicFramePr>
        <p:xfrm>
          <a:off x="846620" y="5019728"/>
          <a:ext cx="2048982" cy="169354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7457">
                  <a:extLst>
                    <a:ext uri="{9D8B030D-6E8A-4147-A177-3AD203B41FA5}">
                      <a16:colId xmlns:a16="http://schemas.microsoft.com/office/drawing/2014/main" xmlns="" val="1531501876"/>
                    </a:ext>
                  </a:extLst>
                </a:gridCol>
                <a:gridCol w="447327">
                  <a:extLst>
                    <a:ext uri="{9D8B030D-6E8A-4147-A177-3AD203B41FA5}">
                      <a16:colId xmlns:a16="http://schemas.microsoft.com/office/drawing/2014/main" xmlns="" val="2774689810"/>
                    </a:ext>
                  </a:extLst>
                </a:gridCol>
                <a:gridCol w="485235">
                  <a:extLst>
                    <a:ext uri="{9D8B030D-6E8A-4147-A177-3AD203B41FA5}">
                      <a16:colId xmlns:a16="http://schemas.microsoft.com/office/drawing/2014/main" xmlns="" val="3821860140"/>
                    </a:ext>
                  </a:extLst>
                </a:gridCol>
                <a:gridCol w="598963">
                  <a:extLst>
                    <a:ext uri="{9D8B030D-6E8A-4147-A177-3AD203B41FA5}">
                      <a16:colId xmlns:a16="http://schemas.microsoft.com/office/drawing/2014/main" xmlns="" val="610702364"/>
                    </a:ext>
                  </a:extLst>
                </a:gridCol>
              </a:tblGrid>
              <a:tr h="16516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L2 Error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35725113"/>
                  </a:ext>
                </a:extLst>
              </a:tr>
              <a:tr h="3221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N. Bodies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MAC=0.2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MAC=0.4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MAC=0.6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429334693"/>
                  </a:ext>
                </a:extLst>
              </a:tr>
              <a:tr h="32215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1E4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5.45E-08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5.36E-05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4.39E-03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068338217"/>
                  </a:ext>
                </a:extLst>
              </a:tr>
              <a:tr h="32215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1E5</a:t>
                      </a: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5.88E-08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3.94E-05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1.09E-02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952440486"/>
                  </a:ext>
                </a:extLst>
              </a:tr>
              <a:tr h="322157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1E6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6.97E-08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4.10E-05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3.55E-03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225621732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541367"/>
              </p:ext>
            </p:extLst>
          </p:nvPr>
        </p:nvGraphicFramePr>
        <p:xfrm>
          <a:off x="1131207" y="3611028"/>
          <a:ext cx="1328026" cy="11353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41776">
                  <a:extLst>
                    <a:ext uri="{9D8B030D-6E8A-4147-A177-3AD203B41FA5}">
                      <a16:colId xmlns:a16="http://schemas.microsoft.com/office/drawing/2014/main" xmlns="" val="736407482"/>
                    </a:ext>
                  </a:extLst>
                </a:gridCol>
                <a:gridCol w="349609">
                  <a:extLst>
                    <a:ext uri="{9D8B030D-6E8A-4147-A177-3AD203B41FA5}">
                      <a16:colId xmlns:a16="http://schemas.microsoft.com/office/drawing/2014/main" xmlns="" val="1505553802"/>
                    </a:ext>
                  </a:extLst>
                </a:gridCol>
                <a:gridCol w="536641">
                  <a:extLst>
                    <a:ext uri="{9D8B030D-6E8A-4147-A177-3AD203B41FA5}">
                      <a16:colId xmlns:a16="http://schemas.microsoft.com/office/drawing/2014/main" xmlns="" val="3555015056"/>
                    </a:ext>
                  </a:extLst>
                </a:gridCol>
              </a:tblGrid>
              <a:tr h="2938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 Bodies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N. Cells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Tree Depth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1366522338"/>
                  </a:ext>
                </a:extLst>
              </a:tr>
              <a:tr h="15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1E4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418722181"/>
                  </a:ext>
                </a:extLst>
              </a:tr>
              <a:tr h="1506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1E5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4681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3681821972"/>
                  </a:ext>
                </a:extLst>
              </a:tr>
              <a:tr h="2938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1E6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36449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xmlns="" val="48998341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86572" y="3325433"/>
            <a:ext cx="1253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Tree Structure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3522" y="4711951"/>
            <a:ext cx="3261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Impact of Multipole Acceptance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954" y="5765341"/>
            <a:ext cx="56317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latin typeface="Calibri"/>
              </a:rPr>
              <a:t>Summary: EXAFMM is the best available  FMM solver which has some attractive features such as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Hybrid Implementation:  FMM +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Treecode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Dynamic Load Balancing on Heterogeneous Architectures</a:t>
            </a:r>
          </a:p>
          <a:p>
            <a:pPr marL="342900" indent="-342900" defTabSz="9144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Optimized for various CPU/GPU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010787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A parallel </a:t>
            </a:r>
            <a:r>
              <a:rPr lang="en-US" sz="5400" dirty="0" err="1"/>
              <a:t>flamelet</a:t>
            </a:r>
            <a:r>
              <a:rPr lang="en-US" sz="5400" dirty="0"/>
              <a:t> solver for detailed chemistry mechanisms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13058"/>
            <a:ext cx="6858000" cy="1655762"/>
          </a:xfrm>
        </p:spPr>
        <p:txBody>
          <a:bodyPr/>
          <a:lstStyle/>
          <a:p>
            <a:r>
              <a:rPr lang="en-US" dirty="0"/>
              <a:t>Umesh Unnikrishnan</a:t>
            </a:r>
          </a:p>
          <a:p>
            <a:endParaRPr lang="en-US" dirty="0"/>
          </a:p>
          <a:p>
            <a:r>
              <a:rPr lang="en-US" dirty="0"/>
              <a:t>November 30,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4877" y="694453"/>
            <a:ext cx="455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CSE8803 Final 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24964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Flamelet</a:t>
            </a:r>
            <a:r>
              <a:rPr lang="en-US" dirty="0"/>
              <a:t> model and Solver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7"/>
                <a:ext cx="7886700" cy="5032375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/>
                <a:endParaRPr lang="en-US" sz="2000" dirty="0">
                  <a:solidFill>
                    <a:srgbClr val="47484A">
                      <a:lumMod val="50000"/>
                    </a:srgbClr>
                  </a:solidFill>
                  <a:latin typeface="Arial"/>
                </a:endParaRP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1800" dirty="0">
                  <a:solidFill>
                    <a:srgbClr val="47484A">
                      <a:lumMod val="50000"/>
                    </a:srgbClr>
                  </a:solidFill>
                  <a:latin typeface="Arial"/>
                </a:endParaRP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14:m/>
                <a:endParaRPr lang="en-US" dirty="0"/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000" dirty="0"/>
              </a:p>
              <a:p>
                <a:pPr algn="just" defTabSz="45720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/>
                  <a:t>Operator splitting – chemical terms integrated with a non-linear ODE solver (Newton’s method with a direct linear solver) and transport terms integrated with a central difference implicit scheme using the tridiagonal matrix algorithm.</a:t>
                </a:r>
              </a:p>
              <a:p>
                <a:pPr algn="just" defTabSz="45720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/>
                  <a:t>The tridiagonal system is still is the same for all the species equations and is therefore computed simultaneously. This implementation is also advantageous for parallelization using </a:t>
                </a:r>
                <a:r>
                  <a:rPr lang="en-US" sz="2000" dirty="0" err="1"/>
                  <a:t>OpenMP</a:t>
                </a:r>
                <a:r>
                  <a:rPr lang="en-US" sz="2000" dirty="0"/>
                  <a:t>.</a:t>
                </a:r>
              </a:p>
              <a:p>
                <a:pPr algn="just" defTabSz="457200"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en-US" sz="2000" dirty="0"/>
                  <a:t>Code profiling revealed that over 80-85% of the code runtime is taken up by the chemical kinetics routines (VODE solver and </a:t>
                </a:r>
                <a:r>
                  <a:rPr lang="en-US" sz="2000" dirty="0" err="1"/>
                  <a:t>Cantera</a:t>
                </a:r>
                <a:r>
                  <a:rPr lang="en-US" sz="2000" dirty="0"/>
                  <a:t> routines).</a:t>
                </a: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522" r="-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28652" y="1825625"/>
            <a:ext cx="204890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47484A">
                    <a:lumMod val="50000"/>
                  </a:srgbClr>
                </a:solidFill>
                <a:latin typeface="Calibri"/>
              </a:rPr>
              <a:t>Species Equations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650" y="2896860"/>
            <a:ext cx="18869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dirty="0">
                <a:solidFill>
                  <a:srgbClr val="47484A">
                    <a:lumMod val="50000"/>
                  </a:srgbClr>
                </a:solidFill>
                <a:latin typeface="Calibri"/>
              </a:rPr>
              <a:t>Energy Equation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156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performance improvement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63043"/>
                <a:ext cx="7886700" cy="5162843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400" b="1" dirty="0"/>
                  <a:t>Parallelization of the chemical kinetics solver using MPI</a:t>
                </a:r>
              </a:p>
              <a:p>
                <a:pPr algn="just" defTabSz="457200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dirty="0"/>
                  <a:t>Testing with the 103 species mechanism with 64 grid points</a:t>
                </a: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000" b="1" dirty="0"/>
                  <a:t>~35 minutes </a:t>
                </a:r>
                <a:r>
                  <a:rPr lang="en-US" sz="2000" dirty="0"/>
                  <a:t>on a single processor</a:t>
                </a: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000" b="1" dirty="0"/>
                  <a:t>~1 minute </a:t>
                </a:r>
                <a:r>
                  <a:rPr lang="en-US" sz="2000" dirty="0"/>
                  <a:t>on 64 processors</a:t>
                </a: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000" dirty="0"/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000" dirty="0"/>
                  <a:t>But for the detailed 2115 species mechanism, the </a:t>
                </a:r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000" dirty="0"/>
                  <a:t>computation time was still prohibitive.</a:t>
                </a:r>
              </a:p>
              <a:p>
                <a:pPr marL="457200" lvl="0" indent="-457200" algn="just" defTabSz="457200">
                  <a:lnSpc>
                    <a:spcPct val="100000"/>
                  </a:lnSpc>
                  <a:spcBef>
                    <a:spcPts val="600"/>
                  </a:spcBef>
                  <a:buAutoNum type="arabicPeriod"/>
                </a:pPr>
                <a:endParaRPr lang="en-US" sz="2000" dirty="0"/>
              </a:p>
              <a:p>
                <a:pPr marL="0" lvl="0" indent="0" algn="just" defTabSz="45720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400" b="1" dirty="0"/>
                  <a:t>Analytical Jacobian and Sparse linear solver </a:t>
                </a:r>
              </a:p>
              <a:p>
                <a:pPr algn="just" defTabSz="457200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000" dirty="0"/>
                  <a:t>Jacobian matrix is essentially sparse </a:t>
                </a:r>
                <a14:m/>
                <a:endParaRPr lang="en-US" sz="2000" dirty="0"/>
              </a:p>
              <a:p>
                <a:pPr algn="just" defTabSz="457200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000" dirty="0"/>
                  <a:t>Reduces the Jacobian computation - O(n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) and LU factorization – O(n</a:t>
                </a:r>
                <a:r>
                  <a:rPr lang="en-US" sz="2000" baseline="30000" dirty="0"/>
                  <a:t>3</a:t>
                </a:r>
                <a:r>
                  <a:rPr lang="en-US" sz="2000" dirty="0"/>
                  <a:t>) computations to O(n).</a:t>
                </a:r>
              </a:p>
              <a:p>
                <a:pPr algn="just" defTabSz="457200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000" dirty="0"/>
                  <a:t>In serial, the new method takes </a:t>
                </a:r>
                <a:r>
                  <a:rPr lang="en-US" sz="2000" b="1" dirty="0"/>
                  <a:t>~6 mins </a:t>
                </a:r>
                <a:r>
                  <a:rPr lang="en-US" sz="2000" dirty="0"/>
                  <a:t>for 103sp and </a:t>
                </a:r>
                <a:r>
                  <a:rPr lang="en-US" sz="2000" b="1" dirty="0"/>
                  <a:t>~4 hours</a:t>
                </a:r>
                <a:r>
                  <a:rPr lang="en-US" sz="2000" dirty="0"/>
                  <a:t> for the 2115sp mechanisms.</a:t>
                </a:r>
              </a:p>
              <a:p>
                <a:pPr algn="just" defTabSz="457200">
                  <a:lnSpc>
                    <a:spcPct val="110000"/>
                  </a:lnSpc>
                  <a:spcBef>
                    <a:spcPts val="1200"/>
                  </a:spcBef>
                </a:pPr>
                <a:r>
                  <a:rPr lang="en-US" sz="2000" dirty="0"/>
                  <a:t>In parallel, the runtime with the 2115sp mechanism is about </a:t>
                </a:r>
                <a:r>
                  <a:rPr lang="en-US" sz="2000" b="1" dirty="0"/>
                  <a:t>~15 minutes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3040"/>
                <a:ext cx="10515600" cy="5162843"/>
              </a:xfrm>
              <a:blipFill>
                <a:blip r:embed="rId2"/>
                <a:stretch>
                  <a:fillRect l="-754" t="-1535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14591" r="3065" b="8314"/>
          <a:stretch/>
        </p:blipFill>
        <p:spPr bwMode="auto">
          <a:xfrm>
            <a:off x="5581011" y="2121053"/>
            <a:ext cx="3215164" cy="2639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0788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Code broken into several steps</a:t>
            </a:r>
          </a:p>
          <a:p>
            <a:pPr marL="913074" lvl="1" indent="-456535">
              <a:buFont typeface="+mj-lt"/>
              <a:buAutoNum type="arabicPeriod"/>
            </a:pPr>
            <a:r>
              <a:rPr lang="en-US" sz="2000" dirty="0"/>
              <a:t>Assembly FEM </a:t>
            </a:r>
            <a:r>
              <a:rPr lang="en-US" sz="2000" dirty="0"/>
              <a:t>matrices</a:t>
            </a:r>
          </a:p>
          <a:p>
            <a:pPr marL="913074" lvl="1" indent="-456535">
              <a:buFont typeface="+mj-lt"/>
              <a:buAutoNum type="arabicPeriod"/>
            </a:pPr>
            <a:r>
              <a:rPr lang="en-US" sz="2000" dirty="0"/>
              <a:t>Combine </a:t>
            </a:r>
            <a:r>
              <a:rPr lang="en-US" sz="2000" dirty="0"/>
              <a:t>FEM matrices to give </a:t>
            </a:r>
            <a:r>
              <a:rPr lang="en-US" sz="2000" b="1" dirty="0"/>
              <a:t>M</a:t>
            </a:r>
            <a:r>
              <a:rPr lang="en-US" sz="2000" dirty="0"/>
              <a:t>,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K</a:t>
            </a:r>
            <a:r>
              <a:rPr lang="en-US" sz="2000" dirty="0"/>
              <a:t> </a:t>
            </a:r>
            <a:r>
              <a:rPr lang="en-US" sz="2000" dirty="0"/>
              <a:t>matrices</a:t>
            </a:r>
          </a:p>
          <a:p>
            <a:pPr marL="913074" lvl="1" indent="-456535">
              <a:buFont typeface="+mj-lt"/>
              <a:buAutoNum type="arabicPeriod"/>
            </a:pPr>
            <a:r>
              <a:rPr lang="en-US" sz="2000" dirty="0"/>
              <a:t>Solve system using Bi-CGSTAB with Jacobi preconditioning</a:t>
            </a:r>
            <a:endParaRPr lang="en-US" sz="2000" dirty="0"/>
          </a:p>
          <a:p>
            <a:pPr marL="913074" lvl="1" indent="-456535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PETSc Implementation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76" y="3508370"/>
            <a:ext cx="4287824" cy="3214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8652" y="3508437"/>
            <a:ext cx="4146698" cy="2308189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pPr marL="285336" indent="-285336">
              <a:buFont typeface="Arial" charset="0"/>
              <a:buChar char="•"/>
            </a:pPr>
            <a:r>
              <a:rPr lang="en-US" sz="2400" dirty="0"/>
              <a:t>Using only 1 or 2 cores with PETSc is actually slower than MATLAB, but PETSc with 4 cores is faster</a:t>
            </a:r>
          </a:p>
          <a:p>
            <a:pPr marL="285336" indent="-285336">
              <a:buFont typeface="Arial" charset="0"/>
              <a:buChar char="•"/>
            </a:pPr>
            <a:r>
              <a:rPr lang="en-US" sz="2400" dirty="0"/>
              <a:t>Fine-tuning is needed to improve performance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302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Ocean wave protective system</a:t>
            </a:r>
            <a:br>
              <a:rPr lang="en-US" dirty="0" smtClean="0"/>
            </a:br>
            <a:r>
              <a:rPr lang="en-US" dirty="0" smtClean="0"/>
              <a:t>Jonas </a:t>
            </a:r>
            <a:r>
              <a:rPr lang="en-US" dirty="0" err="1" smtClean="0"/>
              <a:t>Cuadrado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Ocean waves are eroding the coast! Protection is needed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Simple model that </a:t>
            </a:r>
            <a:r>
              <a:rPr lang="en-US" sz="2400" dirty="0" err="1"/>
              <a:t>gcribe</a:t>
            </a:r>
            <a:r>
              <a:rPr lang="en-US" sz="2400" dirty="0"/>
              <a:t> waves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831933"/>
            <a:ext cx="7600950" cy="302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0 Grupo"/>
          <p:cNvGrpSpPr/>
          <p:nvPr/>
        </p:nvGrpSpPr>
        <p:grpSpPr>
          <a:xfrm>
            <a:off x="5943601" y="2286000"/>
            <a:ext cx="2531942" cy="1676400"/>
            <a:chOff x="5943600" y="2286000"/>
            <a:chExt cx="2531942" cy="1676400"/>
          </a:xfrm>
        </p:grpSpPr>
        <p:grpSp>
          <p:nvGrpSpPr>
            <p:cNvPr id="7" name="6 Grupo"/>
            <p:cNvGrpSpPr/>
            <p:nvPr/>
          </p:nvGrpSpPr>
          <p:grpSpPr>
            <a:xfrm>
              <a:off x="5943600" y="2286000"/>
              <a:ext cx="2531942" cy="1676400"/>
              <a:chOff x="5943600" y="2286000"/>
              <a:chExt cx="2531942" cy="167640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43600" y="2286000"/>
                <a:ext cx="2531942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5 Rectángulo"/>
              <p:cNvSpPr/>
              <p:nvPr/>
            </p:nvSpPr>
            <p:spPr>
              <a:xfrm>
                <a:off x="6172200" y="2514600"/>
                <a:ext cx="838200" cy="533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7 Flecha derecha"/>
            <p:cNvSpPr/>
            <p:nvPr/>
          </p:nvSpPr>
          <p:spPr>
            <a:xfrm>
              <a:off x="6172200" y="2667000"/>
              <a:ext cx="381000" cy="6096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8 Flecha derecha"/>
            <p:cNvSpPr/>
            <p:nvPr/>
          </p:nvSpPr>
          <p:spPr>
            <a:xfrm>
              <a:off x="7848600" y="2819400"/>
              <a:ext cx="152400" cy="30480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3" name="Picture 5" descr="http://coastalcare.org/wp-content/uploads/2011/10/tangier-island-virgin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036527"/>
            <a:ext cx="2004866" cy="1332000"/>
          </a:xfrm>
          <a:prstGeom prst="rect">
            <a:avLst/>
          </a:prstGeom>
          <a:noFill/>
        </p:spPr>
      </p:pic>
      <p:pic>
        <p:nvPicPr>
          <p:cNvPr id="2057" name="Picture 9" descr="https://upload.wikimedia.org/wikipedia/commons/9/93/Happisburgh_coastal_erosi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6989" y="2057403"/>
            <a:ext cx="1997025" cy="13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182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Observed correct description of the waves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Obstacles perturb the wave for noticeable distances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2133601"/>
            <a:ext cx="4191000" cy="159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55066"/>
            <a:ext cx="5181600" cy="224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0518" r="7018"/>
          <a:stretch>
            <a:fillRect/>
          </a:stretch>
        </p:blipFill>
        <p:spPr bwMode="auto">
          <a:xfrm>
            <a:off x="5410203" y="42672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35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5000"/>
          </a:xfrm>
        </p:spPr>
        <p:txBody>
          <a:bodyPr>
            <a:normAutofit/>
          </a:bodyPr>
          <a:lstStyle/>
          <a:p>
            <a:r>
              <a:rPr lang="en-US" sz="2400" dirty="0"/>
              <a:t>Cannot assure the convergence of the </a:t>
            </a:r>
            <a:r>
              <a:rPr lang="en-US" sz="2400" dirty="0" err="1"/>
              <a:t>Laplacian</a:t>
            </a:r>
            <a:r>
              <a:rPr lang="en-US" sz="2400" dirty="0"/>
              <a:t> always</a:t>
            </a:r>
          </a:p>
          <a:p>
            <a:r>
              <a:rPr lang="en-US" sz="2400" dirty="0"/>
              <a:t>Default CG converges more often than CG-MG, but when MG does, is way better</a:t>
            </a:r>
          </a:p>
          <a:p>
            <a:r>
              <a:rPr lang="en-US" sz="2400" dirty="0"/>
              <a:t>Time dependence convergence is quadratic</a:t>
            </a:r>
            <a:endParaRPr lang="en-US" sz="24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87682"/>
              </p:ext>
            </p:extLst>
          </p:nvPr>
        </p:nvGraphicFramePr>
        <p:xfrm>
          <a:off x="6248401" y="3733882"/>
          <a:ext cx="2057400" cy="2249805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762000"/>
                <a:gridCol w="1295400"/>
              </a:tblGrid>
              <a:tr h="34480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/>
                        <a:t>Iteration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smtClean="0"/>
                        <a:t>Change </a:t>
                      </a:r>
                      <a:r>
                        <a:rPr lang="en-GB" sz="1100" u="none" strike="noStrike" dirty="0"/>
                        <a:t>in norm </a:t>
                      </a:r>
                      <a:r>
                        <a:rPr lang="en-GB" sz="1100" u="none" strike="noStrike" dirty="0" smtClean="0"/>
                        <a:t>infinity </a:t>
                      </a:r>
                      <a:r>
                        <a:rPr lang="en-GB" sz="1100" u="none" strike="noStrike" dirty="0"/>
                        <a:t>of </a:t>
                      </a:r>
                      <a:r>
                        <a:rPr lang="en-GB" sz="1100" u="none" strike="noStrike" dirty="0" smtClean="0"/>
                        <a:t>solution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/>
                        <a:t>1,04E-04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1,46E-04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1,71E-05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8,98E-05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2,96E-05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1,78E-05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7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9,64E-06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5,01E-06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/>
                        <a:t>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/>
                        <a:t>2,46E-06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816694"/>
              </p:ext>
            </p:extLst>
          </p:nvPr>
        </p:nvGraphicFramePr>
        <p:xfrm>
          <a:off x="762000" y="3657668"/>
          <a:ext cx="4800600" cy="2538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156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590800"/>
          </a:xfrm>
        </p:spPr>
        <p:txBody>
          <a:bodyPr>
            <a:normAutofit/>
          </a:bodyPr>
          <a:lstStyle/>
          <a:p>
            <a:r>
              <a:rPr lang="en-US" dirty="0"/>
              <a:t>Development of a Scalable Algorithm for Determining Line-of-Sight Connectivity in Satellite Constellations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0800"/>
            <a:ext cx="6400800" cy="1371600"/>
          </a:xfrm>
        </p:spPr>
        <p:txBody>
          <a:bodyPr/>
          <a:lstStyle/>
          <a:p>
            <a:r>
              <a:rPr lang="en-US" dirty="0"/>
              <a:t>Chris DeGraw, CSE8803-HNC</a:t>
            </a:r>
          </a:p>
          <a:p>
            <a:r>
              <a:rPr lang="en-US" dirty="0"/>
              <a:t>November 30, 2016</a:t>
            </a:r>
          </a:p>
        </p:txBody>
      </p:sp>
      <p:pic>
        <p:nvPicPr>
          <p:cNvPr id="1026" name="Picture 2" descr="G:\Projects\LSSCS\Papers\AAS_Preliminary\images\towerC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2"/>
            <a:ext cx="1657350" cy="4004884"/>
          </a:xfrm>
          <a:prstGeom prst="rect">
            <a:avLst/>
          </a:prstGeom>
          <a:noFill/>
        </p:spPr>
      </p:pic>
      <p:pic>
        <p:nvPicPr>
          <p:cNvPr id="1027" name="Picture 3" descr="G:\Projects\LSSCS\Papers\AAS_Preliminary\images\tower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514604"/>
            <a:ext cx="1371600" cy="4073238"/>
          </a:xfrm>
          <a:prstGeom prst="rect">
            <a:avLst/>
          </a:prstGeom>
          <a:noFill/>
        </p:spPr>
      </p:pic>
      <p:pic>
        <p:nvPicPr>
          <p:cNvPr id="1031" name="Picture 7" descr="C:\Users\Chris\Google Drive\School\01Fall_2016\HPC\Project\Final\images\noumenonPhenomen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0"/>
            <a:ext cx="3870972" cy="2764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-1.38889E-6 -0.27778 " pathEditMode="relative" ptsTypes="AA">
                                      <p:cBhvr>
                                        <p:cTn id="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pic>
        <p:nvPicPr>
          <p:cNvPr id="2053" name="Picture 5" descr="C:\Users\Chris\Google Drive\School\01Fall_2016\HPC\Project\Final\images\fig04_thirtySatellitesFiveTim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371600"/>
            <a:ext cx="2743200" cy="167855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" y="3505200"/>
            <a:ext cx="6477000" cy="1306892"/>
          </a:xfrm>
          <a:prstGeom prst="rect">
            <a:avLst/>
          </a:prstGeom>
          <a:noFill/>
        </p:spPr>
        <p:txBody>
          <a:bodyPr wrap="square" lIns="91301" tIns="45653" rIns="91301" bIns="45653" rtlCol="0">
            <a:spAutoFit/>
          </a:bodyPr>
          <a:lstStyle/>
          <a:p>
            <a:pPr defTabSz="913074">
              <a:buFont typeface="Arial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Triangular number scales at O(n</a:t>
            </a:r>
            <a:r>
              <a:rPr lang="en-US" sz="2600" baseline="30000" dirty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600" dirty="0">
                <a:solidFill>
                  <a:prstClr val="white"/>
                </a:solidFill>
                <a:latin typeface="Calibri"/>
              </a:rPr>
              <a:t>)</a:t>
            </a:r>
          </a:p>
          <a:p>
            <a:pPr defTabSz="913074">
              <a:buFont typeface="Arial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LOS test methods scale at O(n) or O(n log n)</a:t>
            </a:r>
          </a:p>
          <a:p>
            <a:pPr defTabSz="913074">
              <a:buFont typeface="Arial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Need to attack triangular number</a:t>
            </a:r>
          </a:p>
        </p:txBody>
      </p:sp>
      <p:pic>
        <p:nvPicPr>
          <p:cNvPr id="2054" name="Picture 6" descr="C:\Users\Chris\Google Drive\School\01Fall_2016\HPC\Project\Final\images\largeDataSetNoMaskExa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869377"/>
            <a:ext cx="3048000" cy="1912505"/>
          </a:xfrm>
          <a:prstGeom prst="rect">
            <a:avLst/>
          </a:prstGeom>
          <a:noFill/>
        </p:spPr>
      </p:pic>
      <p:pic>
        <p:nvPicPr>
          <p:cNvPr id="2055" name="Picture 7" descr="C:\Users\Chris\Google Drive\School\01Fall_2016\HPC\Project\Final\images\nodesNoMask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57800" y="4572071"/>
            <a:ext cx="3657600" cy="2119271"/>
          </a:xfrm>
          <a:prstGeom prst="rect">
            <a:avLst/>
          </a:prstGeom>
          <a:noFill/>
        </p:spPr>
      </p:pic>
      <p:pic>
        <p:nvPicPr>
          <p:cNvPr id="2051" name="Picture 3" descr="C:\Users\Chris\Google Drive\School\01Fall_2016\HPC\Project\Final\images\fig01_threeSatellitesOneTim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67817"/>
            <a:ext cx="2743200" cy="1932653"/>
          </a:xfrm>
          <a:prstGeom prst="rect">
            <a:avLst/>
          </a:prstGeom>
          <a:noFill/>
        </p:spPr>
      </p:pic>
      <p:pic>
        <p:nvPicPr>
          <p:cNvPr id="2052" name="Picture 4" descr="C:\Users\Chris\Google Drive\School\01Fall_2016\HPC\Project\Final\images\fig02_threeSatellitesFiveTim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1295403"/>
            <a:ext cx="2743200" cy="192927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2" y="813952"/>
            <a:ext cx="7639509" cy="5382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4" y="662457"/>
            <a:ext cx="8086260" cy="56873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707409"/>
            <a:ext cx="8915400" cy="5595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6" y="707409"/>
            <a:ext cx="8629926" cy="5737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808784"/>
            <a:ext cx="8991600" cy="529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2201</Words>
  <Application>Microsoft Macintosh PowerPoint</Application>
  <PresentationFormat>On-screen Show (4:3)</PresentationFormat>
  <Paragraphs>398</Paragraphs>
  <Slides>33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Final Project Presentation</vt:lpstr>
      <vt:lpstr>PETSc Implementation of a Computational Model of the Guinea Pig Ear</vt:lpstr>
      <vt:lpstr>Model Formulation</vt:lpstr>
      <vt:lpstr>PETSc Implementation</vt:lpstr>
      <vt:lpstr>Ocean wave protective system Jonas Cuadrado</vt:lpstr>
      <vt:lpstr>Code validation</vt:lpstr>
      <vt:lpstr>Parallel performance</vt:lpstr>
      <vt:lpstr>Development of a Scalable Algorithm for Determining Line-of-Sight Connectivity in Satellite Constellations</vt:lpstr>
      <vt:lpstr>Problem Statement</vt:lpstr>
      <vt:lpstr>Discretization &amp; Mask</vt:lpstr>
      <vt:lpstr>Large-Scale Graph Computation with PETSc - Dezhi Fang </vt:lpstr>
      <vt:lpstr>PETSc &amp; SpMV</vt:lpstr>
      <vt:lpstr>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Hybrid MPI/OpenMP for Diffusion Equation</vt:lpstr>
      <vt:lpstr>Problem and Numerical Method</vt:lpstr>
      <vt:lpstr>MPI vs OpenMP</vt:lpstr>
      <vt:lpstr>Unbalanced Problems</vt:lpstr>
      <vt:lpstr>PETSC Implementation of a Matlab Model of Cell Morphodynamics</vt:lpstr>
      <vt:lpstr>Model Description</vt:lpstr>
      <vt:lpstr>Model Description</vt:lpstr>
      <vt:lpstr>Results</vt:lpstr>
      <vt:lpstr>N-Body Simulations with EXAFMM</vt:lpstr>
      <vt:lpstr>PowerPoint Presentation</vt:lpstr>
      <vt:lpstr>Results</vt:lpstr>
      <vt:lpstr>A parallel flamelet solver for detailed chemistry mechanisms</vt:lpstr>
      <vt:lpstr>Flamelet model and Solver description</vt:lpstr>
      <vt:lpstr>Code performance improvement</vt:lpstr>
    </vt:vector>
  </TitlesOfParts>
  <Company>Georgia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 Presentation</dc:title>
  <dc:creator>Fang Liu</dc:creator>
  <cp:lastModifiedBy>Fang Liu</cp:lastModifiedBy>
  <cp:revision>8</cp:revision>
  <dcterms:created xsi:type="dcterms:W3CDTF">2016-11-30T16:49:32Z</dcterms:created>
  <dcterms:modified xsi:type="dcterms:W3CDTF">2016-11-30T17:39:39Z</dcterms:modified>
</cp:coreProperties>
</file>